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2" r:id="rId7"/>
    <p:sldId id="263" r:id="rId8"/>
    <p:sldId id="268" r:id="rId9"/>
    <p:sldId id="266" r:id="rId10"/>
    <p:sldId id="264" r:id="rId11"/>
    <p:sldId id="265" r:id="rId12"/>
    <p:sldId id="267" r:id="rId13"/>
    <p:sldId id="276" r:id="rId14"/>
    <p:sldId id="270" r:id="rId15"/>
    <p:sldId id="271" r:id="rId16"/>
    <p:sldId id="272" r:id="rId17"/>
    <p:sldId id="273" r:id="rId18"/>
    <p:sldId id="274" r:id="rId19"/>
    <p:sldId id="275" r:id="rId20"/>
    <p:sldId id="277" r:id="rId21"/>
    <p:sldId id="279" r:id="rId22"/>
    <p:sldId id="280" r:id="rId23"/>
    <p:sldId id="281" r:id="rId24"/>
    <p:sldId id="282" r:id="rId25"/>
    <p:sldId id="283" r:id="rId26"/>
    <p:sldId id="284" r:id="rId27"/>
    <p:sldId id="285"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488"/>
    <p:restoredTop sz="94690"/>
  </p:normalViewPr>
  <p:slideViewPr>
    <p:cSldViewPr snapToGrid="0" snapToObjects="1">
      <p:cViewPr varScale="1">
        <p:scale>
          <a:sx n="99" d="100"/>
          <a:sy n="99" d="100"/>
        </p:scale>
        <p:origin x="272"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63BC6F-8CD2-8D44-B902-C285B4A7BB2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F2AE2F2-233B-A448-BEF5-C77D1672145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47A9230-F7A0-E143-8392-81346E09592F}"/>
              </a:ext>
            </a:extLst>
          </p:cNvPr>
          <p:cNvSpPr>
            <a:spLocks noGrp="1"/>
          </p:cNvSpPr>
          <p:nvPr>
            <p:ph type="dt" sz="half" idx="10"/>
          </p:nvPr>
        </p:nvSpPr>
        <p:spPr/>
        <p:txBody>
          <a:bodyPr/>
          <a:lstStyle/>
          <a:p>
            <a:fld id="{BBD088D4-274C-3348-AAC7-398777F40171}" type="datetimeFigureOut">
              <a:rPr lang="en-US" smtClean="0"/>
              <a:t>10/29/20</a:t>
            </a:fld>
            <a:endParaRPr lang="en-US"/>
          </a:p>
        </p:txBody>
      </p:sp>
      <p:sp>
        <p:nvSpPr>
          <p:cNvPr id="5" name="Footer Placeholder 4">
            <a:extLst>
              <a:ext uri="{FF2B5EF4-FFF2-40B4-BE49-F238E27FC236}">
                <a16:creationId xmlns:a16="http://schemas.microsoft.com/office/drawing/2014/main" id="{F68C929C-47D3-6A4D-BEBC-5C5ED7B731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C10C93-A98E-AB4E-8F2F-BA54F3398E6D}"/>
              </a:ext>
            </a:extLst>
          </p:cNvPr>
          <p:cNvSpPr>
            <a:spLocks noGrp="1"/>
          </p:cNvSpPr>
          <p:nvPr>
            <p:ph type="sldNum" sz="quarter" idx="12"/>
          </p:nvPr>
        </p:nvSpPr>
        <p:spPr/>
        <p:txBody>
          <a:bodyPr/>
          <a:lstStyle/>
          <a:p>
            <a:fld id="{6F6DF58D-1B66-0347-8979-60FCD2124769}" type="slidenum">
              <a:rPr lang="en-US" smtClean="0"/>
              <a:t>‹#›</a:t>
            </a:fld>
            <a:endParaRPr lang="en-US"/>
          </a:p>
        </p:txBody>
      </p:sp>
    </p:spTree>
    <p:extLst>
      <p:ext uri="{BB962C8B-B14F-4D97-AF65-F5344CB8AC3E}">
        <p14:creationId xmlns:p14="http://schemas.microsoft.com/office/powerpoint/2010/main" val="18945616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99E120-8AB1-9547-BB1B-A92ED9D8495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55C5874-B213-9345-9EC0-10745F2FC81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F29E010-9EA7-DC4D-A08A-A855AF2A7FE1}"/>
              </a:ext>
            </a:extLst>
          </p:cNvPr>
          <p:cNvSpPr>
            <a:spLocks noGrp="1"/>
          </p:cNvSpPr>
          <p:nvPr>
            <p:ph type="dt" sz="half" idx="10"/>
          </p:nvPr>
        </p:nvSpPr>
        <p:spPr/>
        <p:txBody>
          <a:bodyPr/>
          <a:lstStyle/>
          <a:p>
            <a:fld id="{BBD088D4-274C-3348-AAC7-398777F40171}" type="datetimeFigureOut">
              <a:rPr lang="en-US" smtClean="0"/>
              <a:t>10/29/20</a:t>
            </a:fld>
            <a:endParaRPr lang="en-US"/>
          </a:p>
        </p:txBody>
      </p:sp>
      <p:sp>
        <p:nvSpPr>
          <p:cNvPr id="5" name="Footer Placeholder 4">
            <a:extLst>
              <a:ext uri="{FF2B5EF4-FFF2-40B4-BE49-F238E27FC236}">
                <a16:creationId xmlns:a16="http://schemas.microsoft.com/office/drawing/2014/main" id="{F41FD0FD-54DA-494E-8199-F3D4FE2A805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2F49369-43E9-074C-8E80-C715E12AB2C5}"/>
              </a:ext>
            </a:extLst>
          </p:cNvPr>
          <p:cNvSpPr>
            <a:spLocks noGrp="1"/>
          </p:cNvSpPr>
          <p:nvPr>
            <p:ph type="sldNum" sz="quarter" idx="12"/>
          </p:nvPr>
        </p:nvSpPr>
        <p:spPr/>
        <p:txBody>
          <a:bodyPr/>
          <a:lstStyle/>
          <a:p>
            <a:fld id="{6F6DF58D-1B66-0347-8979-60FCD2124769}" type="slidenum">
              <a:rPr lang="en-US" smtClean="0"/>
              <a:t>‹#›</a:t>
            </a:fld>
            <a:endParaRPr lang="en-US"/>
          </a:p>
        </p:txBody>
      </p:sp>
    </p:spTree>
    <p:extLst>
      <p:ext uri="{BB962C8B-B14F-4D97-AF65-F5344CB8AC3E}">
        <p14:creationId xmlns:p14="http://schemas.microsoft.com/office/powerpoint/2010/main" val="1320636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8DAE835-9071-C048-83D7-B06CF0333D5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2E3A178-470C-9346-B666-50BFE6F1911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37D702-336E-684A-AB5B-D320CD887B8A}"/>
              </a:ext>
            </a:extLst>
          </p:cNvPr>
          <p:cNvSpPr>
            <a:spLocks noGrp="1"/>
          </p:cNvSpPr>
          <p:nvPr>
            <p:ph type="dt" sz="half" idx="10"/>
          </p:nvPr>
        </p:nvSpPr>
        <p:spPr/>
        <p:txBody>
          <a:bodyPr/>
          <a:lstStyle/>
          <a:p>
            <a:fld id="{BBD088D4-274C-3348-AAC7-398777F40171}" type="datetimeFigureOut">
              <a:rPr lang="en-US" smtClean="0"/>
              <a:t>10/29/20</a:t>
            </a:fld>
            <a:endParaRPr lang="en-US"/>
          </a:p>
        </p:txBody>
      </p:sp>
      <p:sp>
        <p:nvSpPr>
          <p:cNvPr id="5" name="Footer Placeholder 4">
            <a:extLst>
              <a:ext uri="{FF2B5EF4-FFF2-40B4-BE49-F238E27FC236}">
                <a16:creationId xmlns:a16="http://schemas.microsoft.com/office/drawing/2014/main" id="{15C3E322-71EF-9148-8248-C6EF2C07A5A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6CCA008-D9E5-3445-97CF-4975EC03B6BE}"/>
              </a:ext>
            </a:extLst>
          </p:cNvPr>
          <p:cNvSpPr>
            <a:spLocks noGrp="1"/>
          </p:cNvSpPr>
          <p:nvPr>
            <p:ph type="sldNum" sz="quarter" idx="12"/>
          </p:nvPr>
        </p:nvSpPr>
        <p:spPr/>
        <p:txBody>
          <a:bodyPr/>
          <a:lstStyle/>
          <a:p>
            <a:fld id="{6F6DF58D-1B66-0347-8979-60FCD2124769}" type="slidenum">
              <a:rPr lang="en-US" smtClean="0"/>
              <a:t>‹#›</a:t>
            </a:fld>
            <a:endParaRPr lang="en-US"/>
          </a:p>
        </p:txBody>
      </p:sp>
    </p:spTree>
    <p:extLst>
      <p:ext uri="{BB962C8B-B14F-4D97-AF65-F5344CB8AC3E}">
        <p14:creationId xmlns:p14="http://schemas.microsoft.com/office/powerpoint/2010/main" val="17017355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6ADEE1-2B5A-9C41-A791-51789B586BC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4473C5B-AF1C-AF4D-8C8B-C8E726DDA50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9502364-5C10-3242-A5CD-2E838138F19A}"/>
              </a:ext>
            </a:extLst>
          </p:cNvPr>
          <p:cNvSpPr>
            <a:spLocks noGrp="1"/>
          </p:cNvSpPr>
          <p:nvPr>
            <p:ph type="dt" sz="half" idx="10"/>
          </p:nvPr>
        </p:nvSpPr>
        <p:spPr/>
        <p:txBody>
          <a:bodyPr/>
          <a:lstStyle/>
          <a:p>
            <a:fld id="{BBD088D4-274C-3348-AAC7-398777F40171}" type="datetimeFigureOut">
              <a:rPr lang="en-US" smtClean="0"/>
              <a:t>10/29/20</a:t>
            </a:fld>
            <a:endParaRPr lang="en-US"/>
          </a:p>
        </p:txBody>
      </p:sp>
      <p:sp>
        <p:nvSpPr>
          <p:cNvPr id="5" name="Footer Placeholder 4">
            <a:extLst>
              <a:ext uri="{FF2B5EF4-FFF2-40B4-BE49-F238E27FC236}">
                <a16:creationId xmlns:a16="http://schemas.microsoft.com/office/drawing/2014/main" id="{08895809-6769-DA46-B07F-9CA5F446AAE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735F3E-057C-D74D-BF69-CCE02960C69E}"/>
              </a:ext>
            </a:extLst>
          </p:cNvPr>
          <p:cNvSpPr>
            <a:spLocks noGrp="1"/>
          </p:cNvSpPr>
          <p:nvPr>
            <p:ph type="sldNum" sz="quarter" idx="12"/>
          </p:nvPr>
        </p:nvSpPr>
        <p:spPr/>
        <p:txBody>
          <a:bodyPr/>
          <a:lstStyle/>
          <a:p>
            <a:fld id="{6F6DF58D-1B66-0347-8979-60FCD2124769}" type="slidenum">
              <a:rPr lang="en-US" smtClean="0"/>
              <a:t>‹#›</a:t>
            </a:fld>
            <a:endParaRPr lang="en-US"/>
          </a:p>
        </p:txBody>
      </p:sp>
    </p:spTree>
    <p:extLst>
      <p:ext uri="{BB962C8B-B14F-4D97-AF65-F5344CB8AC3E}">
        <p14:creationId xmlns:p14="http://schemas.microsoft.com/office/powerpoint/2010/main" val="28923248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722029-1544-114C-A000-A62A8F176C0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5F1B391-09AA-FF42-9FFE-5CAF0DB3F3C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01A016B-98C3-5B42-BA0D-585E7837909A}"/>
              </a:ext>
            </a:extLst>
          </p:cNvPr>
          <p:cNvSpPr>
            <a:spLocks noGrp="1"/>
          </p:cNvSpPr>
          <p:nvPr>
            <p:ph type="dt" sz="half" idx="10"/>
          </p:nvPr>
        </p:nvSpPr>
        <p:spPr/>
        <p:txBody>
          <a:bodyPr/>
          <a:lstStyle/>
          <a:p>
            <a:fld id="{BBD088D4-274C-3348-AAC7-398777F40171}" type="datetimeFigureOut">
              <a:rPr lang="en-US" smtClean="0"/>
              <a:t>10/29/20</a:t>
            </a:fld>
            <a:endParaRPr lang="en-US"/>
          </a:p>
        </p:txBody>
      </p:sp>
      <p:sp>
        <p:nvSpPr>
          <p:cNvPr id="5" name="Footer Placeholder 4">
            <a:extLst>
              <a:ext uri="{FF2B5EF4-FFF2-40B4-BE49-F238E27FC236}">
                <a16:creationId xmlns:a16="http://schemas.microsoft.com/office/drawing/2014/main" id="{C6445F43-0E7D-A344-B853-69AE593113E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FE34050-5422-1F44-83DE-01453AB86E3C}"/>
              </a:ext>
            </a:extLst>
          </p:cNvPr>
          <p:cNvSpPr>
            <a:spLocks noGrp="1"/>
          </p:cNvSpPr>
          <p:nvPr>
            <p:ph type="sldNum" sz="quarter" idx="12"/>
          </p:nvPr>
        </p:nvSpPr>
        <p:spPr/>
        <p:txBody>
          <a:bodyPr/>
          <a:lstStyle/>
          <a:p>
            <a:fld id="{6F6DF58D-1B66-0347-8979-60FCD2124769}" type="slidenum">
              <a:rPr lang="en-US" smtClean="0"/>
              <a:t>‹#›</a:t>
            </a:fld>
            <a:endParaRPr lang="en-US"/>
          </a:p>
        </p:txBody>
      </p:sp>
    </p:spTree>
    <p:extLst>
      <p:ext uri="{BB962C8B-B14F-4D97-AF65-F5344CB8AC3E}">
        <p14:creationId xmlns:p14="http://schemas.microsoft.com/office/powerpoint/2010/main" val="1219247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741FB5-238E-924B-B3B2-48F52C6F887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1031AE9-8C12-4748-BB83-31518A11B37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D3EBB06-4516-FE4F-9FE1-7F023D6129D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90CA222-AE8E-D94D-94B4-72C71631A82A}"/>
              </a:ext>
            </a:extLst>
          </p:cNvPr>
          <p:cNvSpPr>
            <a:spLocks noGrp="1"/>
          </p:cNvSpPr>
          <p:nvPr>
            <p:ph type="dt" sz="half" idx="10"/>
          </p:nvPr>
        </p:nvSpPr>
        <p:spPr/>
        <p:txBody>
          <a:bodyPr/>
          <a:lstStyle/>
          <a:p>
            <a:fld id="{BBD088D4-274C-3348-AAC7-398777F40171}" type="datetimeFigureOut">
              <a:rPr lang="en-US" smtClean="0"/>
              <a:t>10/29/20</a:t>
            </a:fld>
            <a:endParaRPr lang="en-US"/>
          </a:p>
        </p:txBody>
      </p:sp>
      <p:sp>
        <p:nvSpPr>
          <p:cNvPr id="6" name="Footer Placeholder 5">
            <a:extLst>
              <a:ext uri="{FF2B5EF4-FFF2-40B4-BE49-F238E27FC236}">
                <a16:creationId xmlns:a16="http://schemas.microsoft.com/office/drawing/2014/main" id="{5DF4C7D4-C1DB-1D45-B0B3-3F512418D49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ACC6388-9104-B44C-93EB-CC4F7296DDA2}"/>
              </a:ext>
            </a:extLst>
          </p:cNvPr>
          <p:cNvSpPr>
            <a:spLocks noGrp="1"/>
          </p:cNvSpPr>
          <p:nvPr>
            <p:ph type="sldNum" sz="quarter" idx="12"/>
          </p:nvPr>
        </p:nvSpPr>
        <p:spPr/>
        <p:txBody>
          <a:bodyPr/>
          <a:lstStyle/>
          <a:p>
            <a:fld id="{6F6DF58D-1B66-0347-8979-60FCD2124769}" type="slidenum">
              <a:rPr lang="en-US" smtClean="0"/>
              <a:t>‹#›</a:t>
            </a:fld>
            <a:endParaRPr lang="en-US"/>
          </a:p>
        </p:txBody>
      </p:sp>
    </p:spTree>
    <p:extLst>
      <p:ext uri="{BB962C8B-B14F-4D97-AF65-F5344CB8AC3E}">
        <p14:creationId xmlns:p14="http://schemas.microsoft.com/office/powerpoint/2010/main" val="15616258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DF2A30-684B-2E44-8D5A-5EFE3945D2B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74B5902-7F81-2342-8F8F-92E440008D2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6990AB2-8815-5C4A-865B-6AD236390C3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88B95D7-BE9E-B84D-B240-0F353D9A865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D8B4854-FA19-B942-B6CE-CFF9593ADB9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476432B-54B0-E54C-94C9-90FF81502FB8}"/>
              </a:ext>
            </a:extLst>
          </p:cNvPr>
          <p:cNvSpPr>
            <a:spLocks noGrp="1"/>
          </p:cNvSpPr>
          <p:nvPr>
            <p:ph type="dt" sz="half" idx="10"/>
          </p:nvPr>
        </p:nvSpPr>
        <p:spPr/>
        <p:txBody>
          <a:bodyPr/>
          <a:lstStyle/>
          <a:p>
            <a:fld id="{BBD088D4-274C-3348-AAC7-398777F40171}" type="datetimeFigureOut">
              <a:rPr lang="en-US" smtClean="0"/>
              <a:t>10/29/20</a:t>
            </a:fld>
            <a:endParaRPr lang="en-US"/>
          </a:p>
        </p:txBody>
      </p:sp>
      <p:sp>
        <p:nvSpPr>
          <p:cNvPr id="8" name="Footer Placeholder 7">
            <a:extLst>
              <a:ext uri="{FF2B5EF4-FFF2-40B4-BE49-F238E27FC236}">
                <a16:creationId xmlns:a16="http://schemas.microsoft.com/office/drawing/2014/main" id="{34512794-5419-4E4B-9250-DEFB07C4BFF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EA365B1-C4C4-514E-BD2A-0A1A69D17E21}"/>
              </a:ext>
            </a:extLst>
          </p:cNvPr>
          <p:cNvSpPr>
            <a:spLocks noGrp="1"/>
          </p:cNvSpPr>
          <p:nvPr>
            <p:ph type="sldNum" sz="quarter" idx="12"/>
          </p:nvPr>
        </p:nvSpPr>
        <p:spPr/>
        <p:txBody>
          <a:bodyPr/>
          <a:lstStyle/>
          <a:p>
            <a:fld id="{6F6DF58D-1B66-0347-8979-60FCD2124769}" type="slidenum">
              <a:rPr lang="en-US" smtClean="0"/>
              <a:t>‹#›</a:t>
            </a:fld>
            <a:endParaRPr lang="en-US"/>
          </a:p>
        </p:txBody>
      </p:sp>
    </p:spTree>
    <p:extLst>
      <p:ext uri="{BB962C8B-B14F-4D97-AF65-F5344CB8AC3E}">
        <p14:creationId xmlns:p14="http://schemas.microsoft.com/office/powerpoint/2010/main" val="25826663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FA1E5-CF88-734F-BB93-EA9B41CA17E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CB4B391-10DA-7946-ADFF-5872AC23A477}"/>
              </a:ext>
            </a:extLst>
          </p:cNvPr>
          <p:cNvSpPr>
            <a:spLocks noGrp="1"/>
          </p:cNvSpPr>
          <p:nvPr>
            <p:ph type="dt" sz="half" idx="10"/>
          </p:nvPr>
        </p:nvSpPr>
        <p:spPr/>
        <p:txBody>
          <a:bodyPr/>
          <a:lstStyle/>
          <a:p>
            <a:fld id="{BBD088D4-274C-3348-AAC7-398777F40171}" type="datetimeFigureOut">
              <a:rPr lang="en-US" smtClean="0"/>
              <a:t>10/29/20</a:t>
            </a:fld>
            <a:endParaRPr lang="en-US"/>
          </a:p>
        </p:txBody>
      </p:sp>
      <p:sp>
        <p:nvSpPr>
          <p:cNvPr id="4" name="Footer Placeholder 3">
            <a:extLst>
              <a:ext uri="{FF2B5EF4-FFF2-40B4-BE49-F238E27FC236}">
                <a16:creationId xmlns:a16="http://schemas.microsoft.com/office/drawing/2014/main" id="{C6841C01-E718-AE4B-A9B6-1DD0ECFF4C3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5E38E9F-821F-954D-9837-ADCCC446620C}"/>
              </a:ext>
            </a:extLst>
          </p:cNvPr>
          <p:cNvSpPr>
            <a:spLocks noGrp="1"/>
          </p:cNvSpPr>
          <p:nvPr>
            <p:ph type="sldNum" sz="quarter" idx="12"/>
          </p:nvPr>
        </p:nvSpPr>
        <p:spPr/>
        <p:txBody>
          <a:bodyPr/>
          <a:lstStyle/>
          <a:p>
            <a:fld id="{6F6DF58D-1B66-0347-8979-60FCD2124769}" type="slidenum">
              <a:rPr lang="en-US" smtClean="0"/>
              <a:t>‹#›</a:t>
            </a:fld>
            <a:endParaRPr lang="en-US"/>
          </a:p>
        </p:txBody>
      </p:sp>
    </p:spTree>
    <p:extLst>
      <p:ext uri="{BB962C8B-B14F-4D97-AF65-F5344CB8AC3E}">
        <p14:creationId xmlns:p14="http://schemas.microsoft.com/office/powerpoint/2010/main" val="37968851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40B37D-3774-8F43-B0D8-E2052164B62A}"/>
              </a:ext>
            </a:extLst>
          </p:cNvPr>
          <p:cNvSpPr>
            <a:spLocks noGrp="1"/>
          </p:cNvSpPr>
          <p:nvPr>
            <p:ph type="dt" sz="half" idx="10"/>
          </p:nvPr>
        </p:nvSpPr>
        <p:spPr/>
        <p:txBody>
          <a:bodyPr/>
          <a:lstStyle/>
          <a:p>
            <a:fld id="{BBD088D4-274C-3348-AAC7-398777F40171}" type="datetimeFigureOut">
              <a:rPr lang="en-US" smtClean="0"/>
              <a:t>10/29/20</a:t>
            </a:fld>
            <a:endParaRPr lang="en-US"/>
          </a:p>
        </p:txBody>
      </p:sp>
      <p:sp>
        <p:nvSpPr>
          <p:cNvPr id="3" name="Footer Placeholder 2">
            <a:extLst>
              <a:ext uri="{FF2B5EF4-FFF2-40B4-BE49-F238E27FC236}">
                <a16:creationId xmlns:a16="http://schemas.microsoft.com/office/drawing/2014/main" id="{80D4695E-CA80-A74B-936D-EED610CB3EB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9EE4445-1783-3741-BC93-A959CAB7EC56}"/>
              </a:ext>
            </a:extLst>
          </p:cNvPr>
          <p:cNvSpPr>
            <a:spLocks noGrp="1"/>
          </p:cNvSpPr>
          <p:nvPr>
            <p:ph type="sldNum" sz="quarter" idx="12"/>
          </p:nvPr>
        </p:nvSpPr>
        <p:spPr/>
        <p:txBody>
          <a:bodyPr/>
          <a:lstStyle/>
          <a:p>
            <a:fld id="{6F6DF58D-1B66-0347-8979-60FCD2124769}" type="slidenum">
              <a:rPr lang="en-US" smtClean="0"/>
              <a:t>‹#›</a:t>
            </a:fld>
            <a:endParaRPr lang="en-US"/>
          </a:p>
        </p:txBody>
      </p:sp>
    </p:spTree>
    <p:extLst>
      <p:ext uri="{BB962C8B-B14F-4D97-AF65-F5344CB8AC3E}">
        <p14:creationId xmlns:p14="http://schemas.microsoft.com/office/powerpoint/2010/main" val="35946140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055E38-E9DC-BF4B-B55E-DE14AD6716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3CC394A-36FD-6348-B2EF-10F5B6946B5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C7E95CB-AB1F-854E-B471-71BC0EA6BA6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F3E747C-A6A8-6641-8156-518DE74AEEB9}"/>
              </a:ext>
            </a:extLst>
          </p:cNvPr>
          <p:cNvSpPr>
            <a:spLocks noGrp="1"/>
          </p:cNvSpPr>
          <p:nvPr>
            <p:ph type="dt" sz="half" idx="10"/>
          </p:nvPr>
        </p:nvSpPr>
        <p:spPr/>
        <p:txBody>
          <a:bodyPr/>
          <a:lstStyle/>
          <a:p>
            <a:fld id="{BBD088D4-274C-3348-AAC7-398777F40171}" type="datetimeFigureOut">
              <a:rPr lang="en-US" smtClean="0"/>
              <a:t>10/29/20</a:t>
            </a:fld>
            <a:endParaRPr lang="en-US"/>
          </a:p>
        </p:txBody>
      </p:sp>
      <p:sp>
        <p:nvSpPr>
          <p:cNvPr id="6" name="Footer Placeholder 5">
            <a:extLst>
              <a:ext uri="{FF2B5EF4-FFF2-40B4-BE49-F238E27FC236}">
                <a16:creationId xmlns:a16="http://schemas.microsoft.com/office/drawing/2014/main" id="{9AC79128-1D92-EC44-8B84-402DDB1C9BF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28E2385-B766-5343-BD9A-AE741D44B55A}"/>
              </a:ext>
            </a:extLst>
          </p:cNvPr>
          <p:cNvSpPr>
            <a:spLocks noGrp="1"/>
          </p:cNvSpPr>
          <p:nvPr>
            <p:ph type="sldNum" sz="quarter" idx="12"/>
          </p:nvPr>
        </p:nvSpPr>
        <p:spPr/>
        <p:txBody>
          <a:bodyPr/>
          <a:lstStyle/>
          <a:p>
            <a:fld id="{6F6DF58D-1B66-0347-8979-60FCD2124769}" type="slidenum">
              <a:rPr lang="en-US" smtClean="0"/>
              <a:t>‹#›</a:t>
            </a:fld>
            <a:endParaRPr lang="en-US"/>
          </a:p>
        </p:txBody>
      </p:sp>
    </p:spTree>
    <p:extLst>
      <p:ext uri="{BB962C8B-B14F-4D97-AF65-F5344CB8AC3E}">
        <p14:creationId xmlns:p14="http://schemas.microsoft.com/office/powerpoint/2010/main" val="1399599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2A0EEB-5A8A-C54C-A305-AD1AD297B3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E2153D6-15A0-4F4E-90BA-5234188E7D8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4D3FE67-46E8-7147-988A-CEB5096CF4C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E171259-C1D9-404D-9778-8B73A5CBE6AC}"/>
              </a:ext>
            </a:extLst>
          </p:cNvPr>
          <p:cNvSpPr>
            <a:spLocks noGrp="1"/>
          </p:cNvSpPr>
          <p:nvPr>
            <p:ph type="dt" sz="half" idx="10"/>
          </p:nvPr>
        </p:nvSpPr>
        <p:spPr/>
        <p:txBody>
          <a:bodyPr/>
          <a:lstStyle/>
          <a:p>
            <a:fld id="{BBD088D4-274C-3348-AAC7-398777F40171}" type="datetimeFigureOut">
              <a:rPr lang="en-US" smtClean="0"/>
              <a:t>10/29/20</a:t>
            </a:fld>
            <a:endParaRPr lang="en-US"/>
          </a:p>
        </p:txBody>
      </p:sp>
      <p:sp>
        <p:nvSpPr>
          <p:cNvPr id="6" name="Footer Placeholder 5">
            <a:extLst>
              <a:ext uri="{FF2B5EF4-FFF2-40B4-BE49-F238E27FC236}">
                <a16:creationId xmlns:a16="http://schemas.microsoft.com/office/drawing/2014/main" id="{AE80D179-B483-9B43-8890-422812EF932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B0A125E-D929-8E49-9BB4-2F421F777DB6}"/>
              </a:ext>
            </a:extLst>
          </p:cNvPr>
          <p:cNvSpPr>
            <a:spLocks noGrp="1"/>
          </p:cNvSpPr>
          <p:nvPr>
            <p:ph type="sldNum" sz="quarter" idx="12"/>
          </p:nvPr>
        </p:nvSpPr>
        <p:spPr/>
        <p:txBody>
          <a:bodyPr/>
          <a:lstStyle/>
          <a:p>
            <a:fld id="{6F6DF58D-1B66-0347-8979-60FCD2124769}" type="slidenum">
              <a:rPr lang="en-US" smtClean="0"/>
              <a:t>‹#›</a:t>
            </a:fld>
            <a:endParaRPr lang="en-US"/>
          </a:p>
        </p:txBody>
      </p:sp>
    </p:spTree>
    <p:extLst>
      <p:ext uri="{BB962C8B-B14F-4D97-AF65-F5344CB8AC3E}">
        <p14:creationId xmlns:p14="http://schemas.microsoft.com/office/powerpoint/2010/main" val="21814089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2843B6E-3BBC-1F46-939F-690115E7527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4882BAA-19F3-9A4F-8500-1D2A3B2D6C6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63BF56B-8F9C-2244-94B7-3F2B3BE80C5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BD088D4-274C-3348-AAC7-398777F40171}" type="datetimeFigureOut">
              <a:rPr lang="en-US" smtClean="0"/>
              <a:t>10/29/20</a:t>
            </a:fld>
            <a:endParaRPr lang="en-US"/>
          </a:p>
        </p:txBody>
      </p:sp>
      <p:sp>
        <p:nvSpPr>
          <p:cNvPr id="5" name="Footer Placeholder 4">
            <a:extLst>
              <a:ext uri="{FF2B5EF4-FFF2-40B4-BE49-F238E27FC236}">
                <a16:creationId xmlns:a16="http://schemas.microsoft.com/office/drawing/2014/main" id="{F29E7745-A640-F34B-8552-50167CD2A2C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CAF969C-BD8D-FA49-B11A-3350AA282B6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F6DF58D-1B66-0347-8979-60FCD2124769}" type="slidenum">
              <a:rPr lang="en-US" smtClean="0"/>
              <a:t>‹#›</a:t>
            </a:fld>
            <a:endParaRPr lang="en-US"/>
          </a:p>
        </p:txBody>
      </p:sp>
    </p:spTree>
    <p:extLst>
      <p:ext uri="{BB962C8B-B14F-4D97-AF65-F5344CB8AC3E}">
        <p14:creationId xmlns:p14="http://schemas.microsoft.com/office/powerpoint/2010/main" val="72386312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BEF3F5-455A-5646-91E5-95D08E98E0DE}"/>
              </a:ext>
            </a:extLst>
          </p:cNvPr>
          <p:cNvSpPr>
            <a:spLocks noGrp="1"/>
          </p:cNvSpPr>
          <p:nvPr>
            <p:ph type="ctrTitle"/>
          </p:nvPr>
        </p:nvSpPr>
        <p:spPr>
          <a:xfrm>
            <a:off x="1524000" y="1379941"/>
            <a:ext cx="9144000" cy="2387600"/>
          </a:xfrm>
        </p:spPr>
        <p:txBody>
          <a:bodyPr>
            <a:normAutofit fontScale="90000"/>
          </a:bodyPr>
          <a:lstStyle/>
          <a:p>
            <a:r>
              <a:rPr lang="en-US" b="1" dirty="0"/>
              <a:t>Capstone Project: Comparing Neighborhoods in Washington, DC</a:t>
            </a:r>
            <a:endParaRPr lang="en-US" dirty="0"/>
          </a:p>
        </p:txBody>
      </p:sp>
      <p:sp>
        <p:nvSpPr>
          <p:cNvPr id="3" name="Subtitle 2">
            <a:extLst>
              <a:ext uri="{FF2B5EF4-FFF2-40B4-BE49-F238E27FC236}">
                <a16:creationId xmlns:a16="http://schemas.microsoft.com/office/drawing/2014/main" id="{49B63AB6-D6F8-BC4E-9D4E-AD3E086072EC}"/>
              </a:ext>
            </a:extLst>
          </p:cNvPr>
          <p:cNvSpPr>
            <a:spLocks noGrp="1"/>
          </p:cNvSpPr>
          <p:nvPr>
            <p:ph type="subTitle" idx="1"/>
          </p:nvPr>
        </p:nvSpPr>
        <p:spPr>
          <a:xfrm>
            <a:off x="1524000" y="4440364"/>
            <a:ext cx="9144000" cy="1037695"/>
          </a:xfrm>
        </p:spPr>
        <p:txBody>
          <a:bodyPr/>
          <a:lstStyle/>
          <a:p>
            <a:r>
              <a:rPr lang="en-US" dirty="0"/>
              <a:t>Alexander Hay</a:t>
            </a:r>
            <a:br>
              <a:rPr lang="en-US" dirty="0"/>
            </a:br>
            <a:r>
              <a:rPr lang="en-US" dirty="0"/>
              <a:t>October 2020</a:t>
            </a:r>
          </a:p>
        </p:txBody>
      </p:sp>
    </p:spTree>
    <p:extLst>
      <p:ext uri="{BB962C8B-B14F-4D97-AF65-F5344CB8AC3E}">
        <p14:creationId xmlns:p14="http://schemas.microsoft.com/office/powerpoint/2010/main" val="4250497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03BD85-DD97-9742-92AC-9ED3BE56DE8F}"/>
              </a:ext>
            </a:extLst>
          </p:cNvPr>
          <p:cNvSpPr>
            <a:spLocks noGrp="1"/>
          </p:cNvSpPr>
          <p:nvPr>
            <p:ph type="title"/>
          </p:nvPr>
        </p:nvSpPr>
        <p:spPr/>
        <p:txBody>
          <a:bodyPr/>
          <a:lstStyle/>
          <a:p>
            <a:r>
              <a:rPr lang="en-US" dirty="0"/>
              <a:t>Methodology</a:t>
            </a:r>
          </a:p>
        </p:txBody>
      </p:sp>
      <p:sp>
        <p:nvSpPr>
          <p:cNvPr id="3" name="Content Placeholder 2">
            <a:extLst>
              <a:ext uri="{FF2B5EF4-FFF2-40B4-BE49-F238E27FC236}">
                <a16:creationId xmlns:a16="http://schemas.microsoft.com/office/drawing/2014/main" id="{3C0B3098-78EC-DF40-8C07-835F61503247}"/>
              </a:ext>
            </a:extLst>
          </p:cNvPr>
          <p:cNvSpPr>
            <a:spLocks noGrp="1"/>
          </p:cNvSpPr>
          <p:nvPr>
            <p:ph idx="1"/>
          </p:nvPr>
        </p:nvSpPr>
        <p:spPr/>
        <p:txBody>
          <a:bodyPr/>
          <a:lstStyle/>
          <a:p>
            <a:r>
              <a:rPr lang="en-US" dirty="0"/>
              <a:t>Feature extraction- I read in all the demographic data and extracted the following features: property crimes per 1000 residents, violent crimes per 1000 residents, average family income, percentage unemployed, total population, and median sales price of a single family home. </a:t>
            </a:r>
          </a:p>
          <a:p>
            <a:pPr lvl="1"/>
            <a:r>
              <a:rPr lang="en-US" dirty="0"/>
              <a:t>I merged this data with the restaurant data to get the full dataset.</a:t>
            </a:r>
          </a:p>
          <a:p>
            <a:r>
              <a:rPr lang="en-US" dirty="0"/>
              <a:t>Normalized the data using the </a:t>
            </a:r>
            <a:r>
              <a:rPr lang="en-US" dirty="0" err="1"/>
              <a:t>sklearn.preprocessing.scale</a:t>
            </a:r>
            <a:r>
              <a:rPr lang="en-US" dirty="0"/>
              <a:t>() function</a:t>
            </a:r>
          </a:p>
          <a:p>
            <a:r>
              <a:rPr lang="en-US" dirty="0"/>
              <a:t>Clustered the neighborhood clusters using the </a:t>
            </a:r>
            <a:r>
              <a:rPr lang="en-US" dirty="0" err="1"/>
              <a:t>KMeans</a:t>
            </a:r>
            <a:r>
              <a:rPr lang="en-US" dirty="0"/>
              <a:t> algorithm, an unsupervised machine learning technique.</a:t>
            </a:r>
          </a:p>
        </p:txBody>
      </p:sp>
    </p:spTree>
    <p:extLst>
      <p:ext uri="{BB962C8B-B14F-4D97-AF65-F5344CB8AC3E}">
        <p14:creationId xmlns:p14="http://schemas.microsoft.com/office/powerpoint/2010/main" val="27481646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A94401-18E0-8D4D-B346-1195376D465C}"/>
              </a:ext>
            </a:extLst>
          </p:cNvPr>
          <p:cNvSpPr>
            <a:spLocks noGrp="1"/>
          </p:cNvSpPr>
          <p:nvPr>
            <p:ph type="title"/>
          </p:nvPr>
        </p:nvSpPr>
        <p:spPr/>
        <p:txBody>
          <a:bodyPr/>
          <a:lstStyle/>
          <a:p>
            <a:r>
              <a:rPr lang="en-US" dirty="0"/>
              <a:t>Cluster map</a:t>
            </a:r>
          </a:p>
        </p:txBody>
      </p:sp>
      <p:pic>
        <p:nvPicPr>
          <p:cNvPr id="5" name="Picture 4" descr="Map&#10;&#10;Description automatically generated">
            <a:extLst>
              <a:ext uri="{FF2B5EF4-FFF2-40B4-BE49-F238E27FC236}">
                <a16:creationId xmlns:a16="http://schemas.microsoft.com/office/drawing/2014/main" id="{19A2446B-3574-C146-9C10-5FBF97A58907}"/>
              </a:ext>
            </a:extLst>
          </p:cNvPr>
          <p:cNvPicPr>
            <a:picLocks noChangeAspect="1"/>
          </p:cNvPicPr>
          <p:nvPr/>
        </p:nvPicPr>
        <p:blipFill>
          <a:blip r:embed="rId2"/>
          <a:stretch>
            <a:fillRect/>
          </a:stretch>
        </p:blipFill>
        <p:spPr>
          <a:xfrm>
            <a:off x="5250639" y="46752"/>
            <a:ext cx="6636561" cy="6764495"/>
          </a:xfrm>
          <a:prstGeom prst="rect">
            <a:avLst/>
          </a:prstGeom>
        </p:spPr>
      </p:pic>
      <p:sp>
        <p:nvSpPr>
          <p:cNvPr id="6" name="Content Placeholder 2">
            <a:extLst>
              <a:ext uri="{FF2B5EF4-FFF2-40B4-BE49-F238E27FC236}">
                <a16:creationId xmlns:a16="http://schemas.microsoft.com/office/drawing/2014/main" id="{C659BE48-5C9F-1F44-BE48-529B1831EEA4}"/>
              </a:ext>
            </a:extLst>
          </p:cNvPr>
          <p:cNvSpPr>
            <a:spLocks noGrp="1"/>
          </p:cNvSpPr>
          <p:nvPr>
            <p:ph idx="1"/>
          </p:nvPr>
        </p:nvSpPr>
        <p:spPr>
          <a:xfrm>
            <a:off x="838200" y="1825625"/>
            <a:ext cx="4006174" cy="4351338"/>
          </a:xfrm>
        </p:spPr>
        <p:txBody>
          <a:bodyPr/>
          <a:lstStyle/>
          <a:p>
            <a:r>
              <a:rPr lang="en-US" dirty="0"/>
              <a:t>Used </a:t>
            </a:r>
            <a:r>
              <a:rPr lang="en-US" dirty="0" err="1"/>
              <a:t>Kmeans</a:t>
            </a:r>
            <a:r>
              <a:rPr lang="en-US" dirty="0"/>
              <a:t> algorithm to “cluster” neighborhood clusters</a:t>
            </a:r>
          </a:p>
          <a:p>
            <a:endParaRPr lang="en-US" dirty="0"/>
          </a:p>
        </p:txBody>
      </p:sp>
    </p:spTree>
    <p:extLst>
      <p:ext uri="{BB962C8B-B14F-4D97-AF65-F5344CB8AC3E}">
        <p14:creationId xmlns:p14="http://schemas.microsoft.com/office/powerpoint/2010/main" val="35134612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CBB48D-2225-7042-ACAF-DEB9DF7A36DC}"/>
              </a:ext>
            </a:extLst>
          </p:cNvPr>
          <p:cNvSpPr>
            <a:spLocks noGrp="1"/>
          </p:cNvSpPr>
          <p:nvPr>
            <p:ph type="title"/>
          </p:nvPr>
        </p:nvSpPr>
        <p:spPr/>
        <p:txBody>
          <a:bodyPr/>
          <a:lstStyle/>
          <a:p>
            <a:r>
              <a:rPr lang="en-US" dirty="0"/>
              <a:t>Examining clusters</a:t>
            </a:r>
          </a:p>
        </p:txBody>
      </p:sp>
      <p:sp>
        <p:nvSpPr>
          <p:cNvPr id="3" name="Content Placeholder 2">
            <a:extLst>
              <a:ext uri="{FF2B5EF4-FFF2-40B4-BE49-F238E27FC236}">
                <a16:creationId xmlns:a16="http://schemas.microsoft.com/office/drawing/2014/main" id="{2C7A3B6A-D784-C541-B9B1-2B1113EA9687}"/>
              </a:ext>
            </a:extLst>
          </p:cNvPr>
          <p:cNvSpPr>
            <a:spLocks noGrp="1"/>
          </p:cNvSpPr>
          <p:nvPr>
            <p:ph idx="1"/>
          </p:nvPr>
        </p:nvSpPr>
        <p:spPr/>
        <p:txBody>
          <a:bodyPr/>
          <a:lstStyle/>
          <a:p>
            <a:r>
              <a:rPr lang="en-US" dirty="0"/>
              <a:t>The first group (red) had more varied features than the others, but generally these neighborhood clusters had lots of venues, a low unemployment rate, and a high population.</a:t>
            </a:r>
          </a:p>
          <a:p>
            <a:r>
              <a:rPr lang="en-US" dirty="0"/>
              <a:t>The neighborhood clusters in the second group (purple) typically had low average income, a high unemployment rate, and low housing prices.</a:t>
            </a:r>
          </a:p>
          <a:p>
            <a:r>
              <a:rPr lang="en-US" dirty="0"/>
              <a:t>The neighborhood clusters in the third group (green) typically had a low crime rate, a high average income, a low unemployment rate, and high housing prices.</a:t>
            </a:r>
          </a:p>
        </p:txBody>
      </p:sp>
    </p:spTree>
    <p:extLst>
      <p:ext uri="{BB962C8B-B14F-4D97-AF65-F5344CB8AC3E}">
        <p14:creationId xmlns:p14="http://schemas.microsoft.com/office/powerpoint/2010/main" val="36754287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B74E58-505E-394C-8CDB-189C96CB551E}"/>
              </a:ext>
            </a:extLst>
          </p:cNvPr>
          <p:cNvSpPr>
            <a:spLocks noGrp="1"/>
          </p:cNvSpPr>
          <p:nvPr>
            <p:ph type="title"/>
          </p:nvPr>
        </p:nvSpPr>
        <p:spPr/>
        <p:txBody>
          <a:bodyPr/>
          <a:lstStyle/>
          <a:p>
            <a:r>
              <a:rPr lang="en-US" dirty="0"/>
              <a:t>Discussion</a:t>
            </a:r>
          </a:p>
        </p:txBody>
      </p:sp>
      <p:sp>
        <p:nvSpPr>
          <p:cNvPr id="3" name="Content Placeholder 2">
            <a:extLst>
              <a:ext uri="{FF2B5EF4-FFF2-40B4-BE49-F238E27FC236}">
                <a16:creationId xmlns:a16="http://schemas.microsoft.com/office/drawing/2014/main" id="{4B207031-FF29-A04F-A50E-1FAA3AB92F74}"/>
              </a:ext>
            </a:extLst>
          </p:cNvPr>
          <p:cNvSpPr>
            <a:spLocks noGrp="1"/>
          </p:cNvSpPr>
          <p:nvPr>
            <p:ph idx="1"/>
          </p:nvPr>
        </p:nvSpPr>
        <p:spPr/>
        <p:txBody>
          <a:bodyPr/>
          <a:lstStyle/>
          <a:p>
            <a:r>
              <a:rPr lang="en-US" dirty="0"/>
              <a:t>The </a:t>
            </a:r>
            <a:r>
              <a:rPr lang="en-US" dirty="0" err="1"/>
              <a:t>KMeans</a:t>
            </a:r>
            <a:r>
              <a:rPr lang="en-US" dirty="0"/>
              <a:t> algorithm clustered the neighborhood clusters nicely; there was a clear geographic separation between the groups. The groupings made sense, as western DC consists of wealthy areas such as Georgetown, Adam's Morgan, and Friendship Heights. Central DC is considered "downtown", and consists of areas such as Dupont Circle, Columbia Heights, Chinatown, and Capitol Hill. Eastern DC consists of poor areas such as Fort Totten, Ivy City, and Anacostia. These clusters reinforce what DC officials already know about the city, but nevertheless it is useful to visualize these boundaries on a map. In the future, I would like to form clusters based on more features, and do a more thorough manipulation of the number of </a:t>
            </a:r>
            <a:r>
              <a:rPr lang="en-US" dirty="0" err="1"/>
              <a:t>KMeans</a:t>
            </a:r>
            <a:r>
              <a:rPr lang="en-US" dirty="0"/>
              <a:t> clusters.</a:t>
            </a:r>
          </a:p>
        </p:txBody>
      </p:sp>
    </p:spTree>
    <p:extLst>
      <p:ext uri="{BB962C8B-B14F-4D97-AF65-F5344CB8AC3E}">
        <p14:creationId xmlns:p14="http://schemas.microsoft.com/office/powerpoint/2010/main" val="27375919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D7871B-5167-764B-ADD1-700A9E72F189}"/>
              </a:ext>
            </a:extLst>
          </p:cNvPr>
          <p:cNvSpPr>
            <a:spLocks noGrp="1"/>
          </p:cNvSpPr>
          <p:nvPr>
            <p:ph type="title"/>
          </p:nvPr>
        </p:nvSpPr>
        <p:spPr>
          <a:xfrm>
            <a:off x="838200" y="2766218"/>
            <a:ext cx="10515600" cy="1325563"/>
          </a:xfrm>
        </p:spPr>
        <p:txBody>
          <a:bodyPr>
            <a:noAutofit/>
          </a:bodyPr>
          <a:lstStyle/>
          <a:p>
            <a:pPr algn="ctr"/>
            <a:r>
              <a:rPr lang="en-US" sz="9600" b="1" dirty="0"/>
              <a:t>Goal 2: Find which features are most correlated with housing prices</a:t>
            </a:r>
          </a:p>
        </p:txBody>
      </p:sp>
    </p:spTree>
    <p:extLst>
      <p:ext uri="{BB962C8B-B14F-4D97-AF65-F5344CB8AC3E}">
        <p14:creationId xmlns:p14="http://schemas.microsoft.com/office/powerpoint/2010/main" val="20296967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8FEF4-2054-864F-9976-CCA9CFAF55C3}"/>
              </a:ext>
            </a:extLst>
          </p:cNvPr>
          <p:cNvSpPr>
            <a:spLocks noGrp="1"/>
          </p:cNvSpPr>
          <p:nvPr>
            <p:ph type="title"/>
          </p:nvPr>
        </p:nvSpPr>
        <p:spPr/>
        <p:txBody>
          <a:bodyPr/>
          <a:lstStyle/>
          <a:p>
            <a:r>
              <a:rPr lang="en-US" dirty="0"/>
              <a:t>Methodology</a:t>
            </a:r>
          </a:p>
        </p:txBody>
      </p:sp>
      <p:sp>
        <p:nvSpPr>
          <p:cNvPr id="3" name="Content Placeholder 2">
            <a:extLst>
              <a:ext uri="{FF2B5EF4-FFF2-40B4-BE49-F238E27FC236}">
                <a16:creationId xmlns:a16="http://schemas.microsoft.com/office/drawing/2014/main" id="{D336622F-131F-324C-AA54-077E7431661E}"/>
              </a:ext>
            </a:extLst>
          </p:cNvPr>
          <p:cNvSpPr>
            <a:spLocks noGrp="1"/>
          </p:cNvSpPr>
          <p:nvPr>
            <p:ph idx="1"/>
          </p:nvPr>
        </p:nvSpPr>
        <p:spPr/>
        <p:txBody>
          <a:bodyPr/>
          <a:lstStyle/>
          <a:p>
            <a:r>
              <a:rPr lang="en-US" dirty="0"/>
              <a:t>Split the data into the features and labels.</a:t>
            </a:r>
          </a:p>
          <a:p>
            <a:r>
              <a:rPr lang="en-US" dirty="0"/>
              <a:t>The features consisted of property crimes per 1000 residents, violent crimes per 1000 residents, average family income, percentage unemployed, and total population.</a:t>
            </a:r>
          </a:p>
          <a:p>
            <a:r>
              <a:rPr lang="en-US" dirty="0"/>
              <a:t>The labels were the median sales price of a single family home.</a:t>
            </a:r>
          </a:p>
        </p:txBody>
      </p:sp>
    </p:spTree>
    <p:extLst>
      <p:ext uri="{BB962C8B-B14F-4D97-AF65-F5344CB8AC3E}">
        <p14:creationId xmlns:p14="http://schemas.microsoft.com/office/powerpoint/2010/main" val="7062037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8B7C6E-7457-624A-9EF2-72801C61248A}"/>
              </a:ext>
            </a:extLst>
          </p:cNvPr>
          <p:cNvSpPr>
            <a:spLocks noGrp="1"/>
          </p:cNvSpPr>
          <p:nvPr>
            <p:ph type="title"/>
          </p:nvPr>
        </p:nvSpPr>
        <p:spPr/>
        <p:txBody>
          <a:bodyPr/>
          <a:lstStyle/>
          <a:p>
            <a:r>
              <a:rPr lang="en-US" dirty="0"/>
              <a:t>Examine distribution of features &amp; labels</a:t>
            </a:r>
          </a:p>
        </p:txBody>
      </p:sp>
      <p:pic>
        <p:nvPicPr>
          <p:cNvPr id="5" name="Content Placeholder 4" descr="Chart, histogram&#10;&#10;Description automatically generated">
            <a:extLst>
              <a:ext uri="{FF2B5EF4-FFF2-40B4-BE49-F238E27FC236}">
                <a16:creationId xmlns:a16="http://schemas.microsoft.com/office/drawing/2014/main" id="{730E6E81-1502-424A-BE9D-86EB77A8B755}"/>
              </a:ext>
            </a:extLst>
          </p:cNvPr>
          <p:cNvPicPr>
            <a:picLocks noGrp="1" noChangeAspect="1"/>
          </p:cNvPicPr>
          <p:nvPr>
            <p:ph idx="1"/>
          </p:nvPr>
        </p:nvPicPr>
        <p:blipFill>
          <a:blip r:embed="rId2"/>
          <a:stretch>
            <a:fillRect/>
          </a:stretch>
        </p:blipFill>
        <p:spPr>
          <a:xfrm>
            <a:off x="1460771" y="1337463"/>
            <a:ext cx="3908898" cy="2570367"/>
          </a:xfrm>
        </p:spPr>
      </p:pic>
      <p:pic>
        <p:nvPicPr>
          <p:cNvPr id="7" name="Picture 6" descr="Chart, histogram&#10;&#10;Description automatically generated">
            <a:extLst>
              <a:ext uri="{FF2B5EF4-FFF2-40B4-BE49-F238E27FC236}">
                <a16:creationId xmlns:a16="http://schemas.microsoft.com/office/drawing/2014/main" id="{28944316-6168-0B40-B35A-EF427E580C9E}"/>
              </a:ext>
            </a:extLst>
          </p:cNvPr>
          <p:cNvPicPr>
            <a:picLocks noChangeAspect="1"/>
          </p:cNvPicPr>
          <p:nvPr/>
        </p:nvPicPr>
        <p:blipFill>
          <a:blip r:embed="rId3"/>
          <a:stretch>
            <a:fillRect/>
          </a:stretch>
        </p:blipFill>
        <p:spPr>
          <a:xfrm>
            <a:off x="6096000" y="1356125"/>
            <a:ext cx="3807596" cy="2570367"/>
          </a:xfrm>
          <a:prstGeom prst="rect">
            <a:avLst/>
          </a:prstGeom>
        </p:spPr>
      </p:pic>
      <p:pic>
        <p:nvPicPr>
          <p:cNvPr id="9" name="Picture 8" descr="Chart, histogram&#10;&#10;Description automatically generated">
            <a:extLst>
              <a:ext uri="{FF2B5EF4-FFF2-40B4-BE49-F238E27FC236}">
                <a16:creationId xmlns:a16="http://schemas.microsoft.com/office/drawing/2014/main" id="{A489CBD1-1268-BC4C-8CE5-5331D337072A}"/>
              </a:ext>
            </a:extLst>
          </p:cNvPr>
          <p:cNvPicPr>
            <a:picLocks noChangeAspect="1"/>
          </p:cNvPicPr>
          <p:nvPr/>
        </p:nvPicPr>
        <p:blipFill>
          <a:blip r:embed="rId4"/>
          <a:stretch>
            <a:fillRect/>
          </a:stretch>
        </p:blipFill>
        <p:spPr>
          <a:xfrm>
            <a:off x="1460771" y="4235353"/>
            <a:ext cx="3807596" cy="2606739"/>
          </a:xfrm>
          <a:prstGeom prst="rect">
            <a:avLst/>
          </a:prstGeom>
        </p:spPr>
      </p:pic>
      <p:pic>
        <p:nvPicPr>
          <p:cNvPr id="11" name="Picture 10" descr="Chart, histogram&#10;&#10;Description automatically generated">
            <a:extLst>
              <a:ext uri="{FF2B5EF4-FFF2-40B4-BE49-F238E27FC236}">
                <a16:creationId xmlns:a16="http://schemas.microsoft.com/office/drawing/2014/main" id="{3616A1D4-AF2A-AE45-81D9-3E3C77E6944A}"/>
              </a:ext>
            </a:extLst>
          </p:cNvPr>
          <p:cNvPicPr>
            <a:picLocks noChangeAspect="1"/>
          </p:cNvPicPr>
          <p:nvPr/>
        </p:nvPicPr>
        <p:blipFill>
          <a:blip r:embed="rId5"/>
          <a:stretch>
            <a:fillRect/>
          </a:stretch>
        </p:blipFill>
        <p:spPr>
          <a:xfrm>
            <a:off x="5824143" y="4047247"/>
            <a:ext cx="4118365" cy="2815617"/>
          </a:xfrm>
          <a:prstGeom prst="rect">
            <a:avLst/>
          </a:prstGeom>
        </p:spPr>
      </p:pic>
    </p:spTree>
    <p:extLst>
      <p:ext uri="{BB962C8B-B14F-4D97-AF65-F5344CB8AC3E}">
        <p14:creationId xmlns:p14="http://schemas.microsoft.com/office/powerpoint/2010/main" val="17134526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D87CB2-BAEC-F547-A534-0B42ED6D1CCD}"/>
              </a:ext>
            </a:extLst>
          </p:cNvPr>
          <p:cNvSpPr>
            <a:spLocks noGrp="1"/>
          </p:cNvSpPr>
          <p:nvPr>
            <p:ph type="title"/>
          </p:nvPr>
        </p:nvSpPr>
        <p:spPr/>
        <p:txBody>
          <a:bodyPr/>
          <a:lstStyle/>
          <a:p>
            <a:r>
              <a:rPr lang="en-US" dirty="0"/>
              <a:t>Examine distribution of features &amp; labels</a:t>
            </a:r>
          </a:p>
        </p:txBody>
      </p:sp>
      <p:pic>
        <p:nvPicPr>
          <p:cNvPr id="5" name="Picture 4" descr="Chart, histogram&#10;&#10;Description automatically generated">
            <a:extLst>
              <a:ext uri="{FF2B5EF4-FFF2-40B4-BE49-F238E27FC236}">
                <a16:creationId xmlns:a16="http://schemas.microsoft.com/office/drawing/2014/main" id="{9BA56F6B-2148-5B4A-A3CC-2D6616E38400}"/>
              </a:ext>
            </a:extLst>
          </p:cNvPr>
          <p:cNvPicPr>
            <a:picLocks noChangeAspect="1"/>
          </p:cNvPicPr>
          <p:nvPr/>
        </p:nvPicPr>
        <p:blipFill>
          <a:blip r:embed="rId2"/>
          <a:stretch>
            <a:fillRect/>
          </a:stretch>
        </p:blipFill>
        <p:spPr>
          <a:xfrm>
            <a:off x="0" y="2573203"/>
            <a:ext cx="4134546" cy="2718746"/>
          </a:xfrm>
          <a:prstGeom prst="rect">
            <a:avLst/>
          </a:prstGeom>
        </p:spPr>
      </p:pic>
      <p:pic>
        <p:nvPicPr>
          <p:cNvPr id="7" name="Picture 6" descr="Chart, histogram&#10;&#10;Description automatically generated">
            <a:extLst>
              <a:ext uri="{FF2B5EF4-FFF2-40B4-BE49-F238E27FC236}">
                <a16:creationId xmlns:a16="http://schemas.microsoft.com/office/drawing/2014/main" id="{AA3CE320-4110-3343-9736-60F9DA5DD10F}"/>
              </a:ext>
            </a:extLst>
          </p:cNvPr>
          <p:cNvPicPr>
            <a:picLocks noChangeAspect="1"/>
          </p:cNvPicPr>
          <p:nvPr/>
        </p:nvPicPr>
        <p:blipFill>
          <a:blip r:embed="rId3"/>
          <a:stretch>
            <a:fillRect/>
          </a:stretch>
        </p:blipFill>
        <p:spPr>
          <a:xfrm>
            <a:off x="3911106" y="2573203"/>
            <a:ext cx="4146350" cy="2718746"/>
          </a:xfrm>
          <a:prstGeom prst="rect">
            <a:avLst/>
          </a:prstGeom>
        </p:spPr>
      </p:pic>
      <p:pic>
        <p:nvPicPr>
          <p:cNvPr id="9" name="Picture 8" descr="Chart, histogram&#10;&#10;Description automatically generated">
            <a:extLst>
              <a:ext uri="{FF2B5EF4-FFF2-40B4-BE49-F238E27FC236}">
                <a16:creationId xmlns:a16="http://schemas.microsoft.com/office/drawing/2014/main" id="{68676339-B92E-4149-937D-8274AA429C81}"/>
              </a:ext>
            </a:extLst>
          </p:cNvPr>
          <p:cNvPicPr>
            <a:picLocks noChangeAspect="1"/>
          </p:cNvPicPr>
          <p:nvPr/>
        </p:nvPicPr>
        <p:blipFill>
          <a:blip r:embed="rId4"/>
          <a:stretch>
            <a:fillRect/>
          </a:stretch>
        </p:blipFill>
        <p:spPr>
          <a:xfrm>
            <a:off x="7911197" y="2573203"/>
            <a:ext cx="4057365" cy="2718746"/>
          </a:xfrm>
          <a:prstGeom prst="rect">
            <a:avLst/>
          </a:prstGeom>
        </p:spPr>
      </p:pic>
      <p:sp>
        <p:nvSpPr>
          <p:cNvPr id="10" name="TextBox 9">
            <a:extLst>
              <a:ext uri="{FF2B5EF4-FFF2-40B4-BE49-F238E27FC236}">
                <a16:creationId xmlns:a16="http://schemas.microsoft.com/office/drawing/2014/main" id="{62DAAA9C-2341-1F44-BDF7-688F18D89A8B}"/>
              </a:ext>
            </a:extLst>
          </p:cNvPr>
          <p:cNvSpPr txBox="1"/>
          <p:nvPr/>
        </p:nvSpPr>
        <p:spPr>
          <a:xfrm>
            <a:off x="1028700" y="5831395"/>
            <a:ext cx="10134600" cy="661480"/>
          </a:xfrm>
          <a:prstGeom prst="rect">
            <a:avLst/>
          </a:prstGeom>
          <a:noFill/>
        </p:spPr>
        <p:txBody>
          <a:bodyPr wrap="square" rtlCol="0">
            <a:spAutoFit/>
          </a:bodyPr>
          <a:lstStyle/>
          <a:p>
            <a:r>
              <a:rPr lang="en-US" dirty="0"/>
              <a:t>Most features were not normally distributed, and neither were the labels. This could have affected the results.</a:t>
            </a:r>
          </a:p>
        </p:txBody>
      </p:sp>
    </p:spTree>
    <p:extLst>
      <p:ext uri="{BB962C8B-B14F-4D97-AF65-F5344CB8AC3E}">
        <p14:creationId xmlns:p14="http://schemas.microsoft.com/office/powerpoint/2010/main" val="28918746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7C3C7E-BF45-A749-868C-338FE7E6F7C6}"/>
              </a:ext>
            </a:extLst>
          </p:cNvPr>
          <p:cNvSpPr>
            <a:spLocks noGrp="1"/>
          </p:cNvSpPr>
          <p:nvPr>
            <p:ph type="title"/>
          </p:nvPr>
        </p:nvSpPr>
        <p:spPr/>
        <p:txBody>
          <a:bodyPr/>
          <a:lstStyle/>
          <a:p>
            <a:r>
              <a:rPr lang="en-US" dirty="0"/>
              <a:t>Correlation Matrix</a:t>
            </a:r>
          </a:p>
        </p:txBody>
      </p:sp>
      <p:sp>
        <p:nvSpPr>
          <p:cNvPr id="3" name="Content Placeholder 2">
            <a:extLst>
              <a:ext uri="{FF2B5EF4-FFF2-40B4-BE49-F238E27FC236}">
                <a16:creationId xmlns:a16="http://schemas.microsoft.com/office/drawing/2014/main" id="{ED4CEF56-77ED-C44E-B57A-CE6C337B4347}"/>
              </a:ext>
            </a:extLst>
          </p:cNvPr>
          <p:cNvSpPr>
            <a:spLocks noGrp="1"/>
          </p:cNvSpPr>
          <p:nvPr>
            <p:ph idx="1"/>
          </p:nvPr>
        </p:nvSpPr>
        <p:spPr>
          <a:xfrm>
            <a:off x="838200" y="1825625"/>
            <a:ext cx="4434191" cy="4351338"/>
          </a:xfrm>
        </p:spPr>
        <p:txBody>
          <a:bodyPr/>
          <a:lstStyle/>
          <a:p>
            <a:r>
              <a:rPr lang="en-US" dirty="0"/>
              <a:t>Shows the Pearson Correlation Coefficient for each two-variable relationship</a:t>
            </a:r>
          </a:p>
        </p:txBody>
      </p:sp>
      <p:pic>
        <p:nvPicPr>
          <p:cNvPr id="5" name="Picture 4" descr="A picture containing chart&#10;&#10;Description automatically generated">
            <a:extLst>
              <a:ext uri="{FF2B5EF4-FFF2-40B4-BE49-F238E27FC236}">
                <a16:creationId xmlns:a16="http://schemas.microsoft.com/office/drawing/2014/main" id="{FCE29671-1D3B-7648-8174-EFC908B8D8F7}"/>
              </a:ext>
            </a:extLst>
          </p:cNvPr>
          <p:cNvPicPr>
            <a:picLocks noChangeAspect="1"/>
          </p:cNvPicPr>
          <p:nvPr/>
        </p:nvPicPr>
        <p:blipFill>
          <a:blip r:embed="rId2"/>
          <a:stretch>
            <a:fillRect/>
          </a:stretch>
        </p:blipFill>
        <p:spPr>
          <a:xfrm>
            <a:off x="5413985" y="1027906"/>
            <a:ext cx="6654800" cy="5067300"/>
          </a:xfrm>
          <a:prstGeom prst="rect">
            <a:avLst/>
          </a:prstGeom>
        </p:spPr>
      </p:pic>
    </p:spTree>
    <p:extLst>
      <p:ext uri="{BB962C8B-B14F-4D97-AF65-F5344CB8AC3E}">
        <p14:creationId xmlns:p14="http://schemas.microsoft.com/office/powerpoint/2010/main" val="5560907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19523-D622-7E4A-A1BD-F06D4E0FEA02}"/>
              </a:ext>
            </a:extLst>
          </p:cNvPr>
          <p:cNvSpPr>
            <a:spLocks noGrp="1"/>
          </p:cNvSpPr>
          <p:nvPr>
            <p:ph type="title"/>
          </p:nvPr>
        </p:nvSpPr>
        <p:spPr/>
        <p:txBody>
          <a:bodyPr/>
          <a:lstStyle/>
          <a:p>
            <a:r>
              <a:rPr lang="en-US" dirty="0"/>
              <a:t>Correlated with housing price</a:t>
            </a:r>
          </a:p>
        </p:txBody>
      </p:sp>
      <p:sp>
        <p:nvSpPr>
          <p:cNvPr id="3" name="Content Placeholder 2">
            <a:extLst>
              <a:ext uri="{FF2B5EF4-FFF2-40B4-BE49-F238E27FC236}">
                <a16:creationId xmlns:a16="http://schemas.microsoft.com/office/drawing/2014/main" id="{1AFCD86A-95ED-EB41-9EA2-A6232FCE32B6}"/>
              </a:ext>
            </a:extLst>
          </p:cNvPr>
          <p:cNvSpPr>
            <a:spLocks noGrp="1"/>
          </p:cNvSpPr>
          <p:nvPr>
            <p:ph idx="1"/>
          </p:nvPr>
        </p:nvSpPr>
        <p:spPr>
          <a:xfrm>
            <a:off x="838200" y="1825625"/>
            <a:ext cx="3675434" cy="4351338"/>
          </a:xfrm>
        </p:spPr>
        <p:txBody>
          <a:bodyPr/>
          <a:lstStyle/>
          <a:p>
            <a:r>
              <a:rPr lang="en-US" dirty="0"/>
              <a:t>It appeared that the unemployment rate, average family income, and violent crimes per 1000 residents were most correlated with the housing prices.</a:t>
            </a:r>
          </a:p>
        </p:txBody>
      </p:sp>
      <p:pic>
        <p:nvPicPr>
          <p:cNvPr id="5" name="Picture 4">
            <a:extLst>
              <a:ext uri="{FF2B5EF4-FFF2-40B4-BE49-F238E27FC236}">
                <a16:creationId xmlns:a16="http://schemas.microsoft.com/office/drawing/2014/main" id="{EAECD642-7595-0A48-BEF5-7AA8251A8068}"/>
              </a:ext>
            </a:extLst>
          </p:cNvPr>
          <p:cNvPicPr>
            <a:picLocks noChangeAspect="1"/>
          </p:cNvPicPr>
          <p:nvPr/>
        </p:nvPicPr>
        <p:blipFill>
          <a:blip r:embed="rId2"/>
          <a:stretch>
            <a:fillRect/>
          </a:stretch>
        </p:blipFill>
        <p:spPr>
          <a:xfrm>
            <a:off x="5186600" y="2560738"/>
            <a:ext cx="5940737" cy="1736523"/>
          </a:xfrm>
          <a:prstGeom prst="rect">
            <a:avLst/>
          </a:prstGeom>
        </p:spPr>
      </p:pic>
    </p:spTree>
    <p:extLst>
      <p:ext uri="{BB962C8B-B14F-4D97-AF65-F5344CB8AC3E}">
        <p14:creationId xmlns:p14="http://schemas.microsoft.com/office/powerpoint/2010/main" val="26488395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93011-5C67-AA4D-B1FE-D0A234816DF8}"/>
              </a:ext>
            </a:extLst>
          </p:cNvPr>
          <p:cNvSpPr>
            <a:spLocks noGrp="1"/>
          </p:cNvSpPr>
          <p:nvPr>
            <p:ph type="title"/>
          </p:nvPr>
        </p:nvSpPr>
        <p:spPr/>
        <p:txBody>
          <a:bodyPr/>
          <a:lstStyle/>
          <a:p>
            <a:r>
              <a:rPr lang="en-US" b="1" dirty="0"/>
              <a:t>Introduction</a:t>
            </a:r>
            <a:endParaRPr lang="en-US" dirty="0"/>
          </a:p>
        </p:txBody>
      </p:sp>
      <p:sp>
        <p:nvSpPr>
          <p:cNvPr id="3" name="Content Placeholder 2">
            <a:extLst>
              <a:ext uri="{FF2B5EF4-FFF2-40B4-BE49-F238E27FC236}">
                <a16:creationId xmlns:a16="http://schemas.microsoft.com/office/drawing/2014/main" id="{981085DA-CF55-DC46-9D4E-0FB830940F2F}"/>
              </a:ext>
            </a:extLst>
          </p:cNvPr>
          <p:cNvSpPr>
            <a:spLocks noGrp="1"/>
          </p:cNvSpPr>
          <p:nvPr>
            <p:ph idx="1"/>
          </p:nvPr>
        </p:nvSpPr>
        <p:spPr/>
        <p:txBody>
          <a:bodyPr/>
          <a:lstStyle/>
          <a:p>
            <a:r>
              <a:rPr lang="en-US" dirty="0"/>
              <a:t>In the early 2000s, the Office of Planning divided the city into 39 "reasonably descriptive units of the city," or "clusters.”</a:t>
            </a:r>
          </a:p>
          <a:p>
            <a:r>
              <a:rPr lang="en-US" dirty="0"/>
              <a:t>Since their creation, these cluster boundaries have been maintained by city officials and have allowed for the comparison of different regions of the city.</a:t>
            </a:r>
          </a:p>
        </p:txBody>
      </p:sp>
    </p:spTree>
    <p:extLst>
      <p:ext uri="{BB962C8B-B14F-4D97-AF65-F5344CB8AC3E}">
        <p14:creationId xmlns:p14="http://schemas.microsoft.com/office/powerpoint/2010/main" val="38993958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899699-8C87-B941-84C2-1722C9FA2FB6}"/>
              </a:ext>
            </a:extLst>
          </p:cNvPr>
          <p:cNvSpPr>
            <a:spLocks noGrp="1"/>
          </p:cNvSpPr>
          <p:nvPr>
            <p:ph type="title"/>
          </p:nvPr>
        </p:nvSpPr>
        <p:spPr/>
        <p:txBody>
          <a:bodyPr/>
          <a:lstStyle/>
          <a:p>
            <a:r>
              <a:rPr lang="en-US" dirty="0"/>
              <a:t>Discussion</a:t>
            </a:r>
          </a:p>
        </p:txBody>
      </p:sp>
      <p:sp>
        <p:nvSpPr>
          <p:cNvPr id="3" name="Content Placeholder 2">
            <a:extLst>
              <a:ext uri="{FF2B5EF4-FFF2-40B4-BE49-F238E27FC236}">
                <a16:creationId xmlns:a16="http://schemas.microsoft.com/office/drawing/2014/main" id="{D605B9E2-F844-D244-862E-6026C7586733}"/>
              </a:ext>
            </a:extLst>
          </p:cNvPr>
          <p:cNvSpPr>
            <a:spLocks noGrp="1"/>
          </p:cNvSpPr>
          <p:nvPr>
            <p:ph idx="1"/>
          </p:nvPr>
        </p:nvSpPr>
        <p:spPr/>
        <p:txBody>
          <a:bodyPr>
            <a:normAutofit fontScale="92500" lnSpcReduction="10000"/>
          </a:bodyPr>
          <a:lstStyle/>
          <a:p>
            <a:r>
              <a:rPr lang="en-US" dirty="0" err="1"/>
              <a:t>Unsuprisingly</a:t>
            </a:r>
            <a:r>
              <a:rPr lang="en-US" dirty="0"/>
              <a:t>, I found that the unemployment rate, average family income, and violent crimes per 1000 residents were most correlated with the housing prices. It makes sense that housing prices are high where there is a low unemployment rate, a low crime rate, and a high average income. This is a well-established phenomenon in many cities, but nonetheless it is useful for real estate developers to know that DC is no exception. Additionally, the relationship between number of restaurants and housing prices was modest, as it had a Pearson's Correlation coefficient of 0.4. Perhaps the relationship is only modest because I did not specify the type of restaurant. I suspect that if I limited the criteria to only expensive restaurants, there would be a stronger correlation with housing prices. In the future, I would like to see how other features, such as average school rating, are correlated with housing prices.</a:t>
            </a:r>
          </a:p>
        </p:txBody>
      </p:sp>
    </p:spTree>
    <p:extLst>
      <p:ext uri="{BB962C8B-B14F-4D97-AF65-F5344CB8AC3E}">
        <p14:creationId xmlns:p14="http://schemas.microsoft.com/office/powerpoint/2010/main" val="33582688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D7871B-5167-764B-ADD1-700A9E72F189}"/>
              </a:ext>
            </a:extLst>
          </p:cNvPr>
          <p:cNvSpPr>
            <a:spLocks noGrp="1"/>
          </p:cNvSpPr>
          <p:nvPr>
            <p:ph type="title"/>
          </p:nvPr>
        </p:nvSpPr>
        <p:spPr>
          <a:xfrm>
            <a:off x="838200" y="2766218"/>
            <a:ext cx="10515600" cy="1325563"/>
          </a:xfrm>
        </p:spPr>
        <p:txBody>
          <a:bodyPr>
            <a:noAutofit/>
          </a:bodyPr>
          <a:lstStyle/>
          <a:p>
            <a:pPr algn="ctr"/>
            <a:r>
              <a:rPr lang="en-US" sz="9600" b="1" dirty="0"/>
              <a:t>Goal 3: Create model to predict housing prices</a:t>
            </a:r>
          </a:p>
        </p:txBody>
      </p:sp>
    </p:spTree>
    <p:extLst>
      <p:ext uri="{BB962C8B-B14F-4D97-AF65-F5344CB8AC3E}">
        <p14:creationId xmlns:p14="http://schemas.microsoft.com/office/powerpoint/2010/main" val="40563122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24427C-E10A-0C4C-93E5-2CB08C9B54A1}"/>
              </a:ext>
            </a:extLst>
          </p:cNvPr>
          <p:cNvSpPr>
            <a:spLocks noGrp="1"/>
          </p:cNvSpPr>
          <p:nvPr>
            <p:ph type="title"/>
          </p:nvPr>
        </p:nvSpPr>
        <p:spPr/>
        <p:txBody>
          <a:bodyPr/>
          <a:lstStyle/>
          <a:p>
            <a:r>
              <a:rPr lang="en-US" dirty="0"/>
              <a:t>Methodology</a:t>
            </a:r>
          </a:p>
        </p:txBody>
      </p:sp>
      <p:sp>
        <p:nvSpPr>
          <p:cNvPr id="3" name="Content Placeholder 2">
            <a:extLst>
              <a:ext uri="{FF2B5EF4-FFF2-40B4-BE49-F238E27FC236}">
                <a16:creationId xmlns:a16="http://schemas.microsoft.com/office/drawing/2014/main" id="{519396F9-8659-F74A-B2B8-559223079F73}"/>
              </a:ext>
            </a:extLst>
          </p:cNvPr>
          <p:cNvSpPr>
            <a:spLocks noGrp="1"/>
          </p:cNvSpPr>
          <p:nvPr>
            <p:ph idx="1"/>
          </p:nvPr>
        </p:nvSpPr>
        <p:spPr/>
        <p:txBody>
          <a:bodyPr/>
          <a:lstStyle/>
          <a:p>
            <a:r>
              <a:rPr lang="en-US" dirty="0"/>
              <a:t>70/30 train test split</a:t>
            </a:r>
          </a:p>
          <a:p>
            <a:r>
              <a:rPr lang="en-US" dirty="0"/>
              <a:t>Linear regression</a:t>
            </a:r>
          </a:p>
          <a:p>
            <a:r>
              <a:rPr lang="en-US" dirty="0"/>
              <a:t>Random forest regression</a:t>
            </a:r>
          </a:p>
          <a:p>
            <a:r>
              <a:rPr lang="en-US" dirty="0"/>
              <a:t>Gradient boosting regression</a:t>
            </a:r>
          </a:p>
          <a:p>
            <a:r>
              <a:rPr lang="en-US" dirty="0"/>
              <a:t>Evaluated with mean squared error</a:t>
            </a:r>
          </a:p>
        </p:txBody>
      </p:sp>
    </p:spTree>
    <p:extLst>
      <p:ext uri="{BB962C8B-B14F-4D97-AF65-F5344CB8AC3E}">
        <p14:creationId xmlns:p14="http://schemas.microsoft.com/office/powerpoint/2010/main" val="24279590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FBB42-AD3B-F044-BFA3-0E2F937F2CFE}"/>
              </a:ext>
            </a:extLst>
          </p:cNvPr>
          <p:cNvSpPr>
            <a:spLocks noGrp="1"/>
          </p:cNvSpPr>
          <p:nvPr>
            <p:ph type="title"/>
          </p:nvPr>
        </p:nvSpPr>
        <p:spPr/>
        <p:txBody>
          <a:bodyPr/>
          <a:lstStyle/>
          <a:p>
            <a:r>
              <a:rPr lang="en-US" dirty="0"/>
              <a:t>Results</a:t>
            </a:r>
          </a:p>
        </p:txBody>
      </p:sp>
      <p:sp>
        <p:nvSpPr>
          <p:cNvPr id="3" name="Content Placeholder 2">
            <a:extLst>
              <a:ext uri="{FF2B5EF4-FFF2-40B4-BE49-F238E27FC236}">
                <a16:creationId xmlns:a16="http://schemas.microsoft.com/office/drawing/2014/main" id="{5E02DAF2-225B-7040-80C9-8D59D255E50F}"/>
              </a:ext>
            </a:extLst>
          </p:cNvPr>
          <p:cNvSpPr>
            <a:spLocks noGrp="1"/>
          </p:cNvSpPr>
          <p:nvPr>
            <p:ph idx="1"/>
          </p:nvPr>
        </p:nvSpPr>
        <p:spPr>
          <a:xfrm>
            <a:off x="838201" y="1825625"/>
            <a:ext cx="4881664" cy="4351338"/>
          </a:xfrm>
        </p:spPr>
        <p:txBody>
          <a:bodyPr>
            <a:normAutofit/>
          </a:bodyPr>
          <a:lstStyle/>
          <a:p>
            <a:r>
              <a:rPr lang="en-US" dirty="0"/>
              <a:t>None of the models performed especially well, but the linear regression and random forest models both performed much better than the gradient boosting model. </a:t>
            </a:r>
          </a:p>
          <a:p>
            <a:r>
              <a:rPr lang="en-US" dirty="0"/>
              <a:t>Overall, the random forest model performed the best.</a:t>
            </a:r>
          </a:p>
        </p:txBody>
      </p:sp>
      <p:pic>
        <p:nvPicPr>
          <p:cNvPr id="5" name="Picture 4" descr="Graphical user interface, application&#10;&#10;Description automatically generated">
            <a:extLst>
              <a:ext uri="{FF2B5EF4-FFF2-40B4-BE49-F238E27FC236}">
                <a16:creationId xmlns:a16="http://schemas.microsoft.com/office/drawing/2014/main" id="{0522B003-CC07-8E44-A1F1-7678A7F801A0}"/>
              </a:ext>
            </a:extLst>
          </p:cNvPr>
          <p:cNvPicPr>
            <a:picLocks noChangeAspect="1"/>
          </p:cNvPicPr>
          <p:nvPr/>
        </p:nvPicPr>
        <p:blipFill>
          <a:blip r:embed="rId2"/>
          <a:stretch>
            <a:fillRect/>
          </a:stretch>
        </p:blipFill>
        <p:spPr>
          <a:xfrm>
            <a:off x="5894963" y="2126919"/>
            <a:ext cx="5875505" cy="2604161"/>
          </a:xfrm>
          <a:prstGeom prst="rect">
            <a:avLst/>
          </a:prstGeom>
        </p:spPr>
      </p:pic>
    </p:spTree>
    <p:extLst>
      <p:ext uri="{BB962C8B-B14F-4D97-AF65-F5344CB8AC3E}">
        <p14:creationId xmlns:p14="http://schemas.microsoft.com/office/powerpoint/2010/main" val="13235962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9009FF-C14C-3347-AA8D-3FE01F0AA209}"/>
              </a:ext>
            </a:extLst>
          </p:cNvPr>
          <p:cNvSpPr>
            <a:spLocks noGrp="1"/>
          </p:cNvSpPr>
          <p:nvPr>
            <p:ph type="title"/>
          </p:nvPr>
        </p:nvSpPr>
        <p:spPr/>
        <p:txBody>
          <a:bodyPr/>
          <a:lstStyle/>
          <a:p>
            <a:r>
              <a:rPr lang="en-US" dirty="0"/>
              <a:t>Discussion</a:t>
            </a:r>
          </a:p>
        </p:txBody>
      </p:sp>
      <p:sp>
        <p:nvSpPr>
          <p:cNvPr id="3" name="Content Placeholder 2">
            <a:extLst>
              <a:ext uri="{FF2B5EF4-FFF2-40B4-BE49-F238E27FC236}">
                <a16:creationId xmlns:a16="http://schemas.microsoft.com/office/drawing/2014/main" id="{10A4D1CB-08CE-A84C-AE1A-6F0B160E33C7}"/>
              </a:ext>
            </a:extLst>
          </p:cNvPr>
          <p:cNvSpPr>
            <a:spLocks noGrp="1"/>
          </p:cNvSpPr>
          <p:nvPr>
            <p:ph idx="1"/>
          </p:nvPr>
        </p:nvSpPr>
        <p:spPr/>
        <p:txBody>
          <a:bodyPr/>
          <a:lstStyle/>
          <a:p>
            <a:r>
              <a:rPr lang="en-US" dirty="0"/>
              <a:t>None of the models performed especially well, but the linear regression and random forest models both predicted housing prices better than the gradient boosting model. Perhaps if I tuned the hyperparameters of the gradient boosting model it would have performed better. Overall, I think the models performed poorly because there were not enough observations. A 70/30 split gives only 19 observations in the training set and 8 observations in the test set. In the future, I would like to add more observations, and potentially more features, to boost the performance of these models. Additionally, I would like to apply more complicated models, such as neural networks.</a:t>
            </a:r>
          </a:p>
        </p:txBody>
      </p:sp>
    </p:spTree>
    <p:extLst>
      <p:ext uri="{BB962C8B-B14F-4D97-AF65-F5344CB8AC3E}">
        <p14:creationId xmlns:p14="http://schemas.microsoft.com/office/powerpoint/2010/main" val="12779658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D7871B-5167-764B-ADD1-700A9E72F189}"/>
              </a:ext>
            </a:extLst>
          </p:cNvPr>
          <p:cNvSpPr>
            <a:spLocks noGrp="1"/>
          </p:cNvSpPr>
          <p:nvPr>
            <p:ph type="title"/>
          </p:nvPr>
        </p:nvSpPr>
        <p:spPr>
          <a:xfrm>
            <a:off x="838200" y="2766218"/>
            <a:ext cx="10515600" cy="1325563"/>
          </a:xfrm>
        </p:spPr>
        <p:txBody>
          <a:bodyPr>
            <a:noAutofit/>
          </a:bodyPr>
          <a:lstStyle/>
          <a:p>
            <a:pPr algn="ctr"/>
            <a:r>
              <a:rPr lang="en-US" sz="9600" b="1" dirty="0"/>
              <a:t>Conclusion</a:t>
            </a:r>
          </a:p>
        </p:txBody>
      </p:sp>
    </p:spTree>
    <p:extLst>
      <p:ext uri="{BB962C8B-B14F-4D97-AF65-F5344CB8AC3E}">
        <p14:creationId xmlns:p14="http://schemas.microsoft.com/office/powerpoint/2010/main" val="15792425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0F07C6-6BDB-A246-8F32-F1FF574A799D}"/>
              </a:ext>
            </a:extLst>
          </p:cNvPr>
          <p:cNvSpPr>
            <a:spLocks noGrp="1"/>
          </p:cNvSpPr>
          <p:nvPr>
            <p:ph type="title"/>
          </p:nvPr>
        </p:nvSpPr>
        <p:spPr/>
        <p:txBody>
          <a:bodyPr/>
          <a:lstStyle/>
          <a:p>
            <a:r>
              <a:rPr lang="en-US" dirty="0"/>
              <a:t>3 main findings</a:t>
            </a:r>
          </a:p>
        </p:txBody>
      </p:sp>
      <p:sp>
        <p:nvSpPr>
          <p:cNvPr id="3" name="Content Placeholder 2">
            <a:extLst>
              <a:ext uri="{FF2B5EF4-FFF2-40B4-BE49-F238E27FC236}">
                <a16:creationId xmlns:a16="http://schemas.microsoft.com/office/drawing/2014/main" id="{1C775BD5-EDC5-DB4B-BBA6-B840708A9DCD}"/>
              </a:ext>
            </a:extLst>
          </p:cNvPr>
          <p:cNvSpPr>
            <a:spLocks noGrp="1"/>
          </p:cNvSpPr>
          <p:nvPr>
            <p:ph idx="1"/>
          </p:nvPr>
        </p:nvSpPr>
        <p:spPr/>
        <p:txBody>
          <a:bodyPr>
            <a:normAutofit fontScale="85000" lnSpcReduction="20000"/>
          </a:bodyPr>
          <a:lstStyle/>
          <a:p>
            <a:pPr marL="514350" indent="-514350">
              <a:buFont typeface="+mj-lt"/>
              <a:buAutoNum type="arabicPeriod"/>
            </a:pPr>
            <a:r>
              <a:rPr lang="en-US" dirty="0"/>
              <a:t>Using the number of restaurants, property crimes per 1000 residents, violent crimes per 1000 residents, average family income, percentage unemployed, total population, and median sales price of a single family home, the </a:t>
            </a:r>
            <a:r>
              <a:rPr lang="en-US" dirty="0" err="1"/>
              <a:t>KMeans</a:t>
            </a:r>
            <a:r>
              <a:rPr lang="en-US" dirty="0"/>
              <a:t> clustering algorithm produced 3 groups of DC neighborhood clusters. The city was effectively divided into the west side, downtown, and east side.</a:t>
            </a:r>
          </a:p>
          <a:p>
            <a:pPr marL="514350" indent="-514350">
              <a:buFont typeface="+mj-lt"/>
              <a:buAutoNum type="arabicPeriod"/>
            </a:pPr>
            <a:r>
              <a:rPr lang="en-US" dirty="0"/>
              <a:t>The variables most correlated with housing prices were the unemployment rate, average family income, and violent crimes per 1000 residents. Housing prices were only modestly correlated with the number of restaurants.</a:t>
            </a:r>
          </a:p>
          <a:p>
            <a:pPr marL="514350" indent="-514350">
              <a:buFont typeface="+mj-lt"/>
              <a:buAutoNum type="arabicPeriod"/>
            </a:pPr>
            <a:r>
              <a:rPr lang="en-US" dirty="0"/>
              <a:t>Using the number of restaurants, property crimes per 1000 residents, violent crimes per 1000 residents, average family income, percentage unemployed, and total population, the random forest regressor best predicted the median sales price of a single family home. The linear regressor performed similarly, and the gradient boosting regressor performed the worst. However, none of the models performed especially well, and more observations are needed to create a better model.</a:t>
            </a:r>
          </a:p>
          <a:p>
            <a:endParaRPr lang="en-US" dirty="0"/>
          </a:p>
        </p:txBody>
      </p:sp>
    </p:spTree>
    <p:extLst>
      <p:ext uri="{BB962C8B-B14F-4D97-AF65-F5344CB8AC3E}">
        <p14:creationId xmlns:p14="http://schemas.microsoft.com/office/powerpoint/2010/main" val="41303477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4AB279-FC7D-B84F-8EE5-BE9CFDDA2163}"/>
              </a:ext>
            </a:extLst>
          </p:cNvPr>
          <p:cNvSpPr>
            <a:spLocks noGrp="1"/>
          </p:cNvSpPr>
          <p:nvPr>
            <p:ph type="title"/>
          </p:nvPr>
        </p:nvSpPr>
        <p:spPr/>
        <p:txBody>
          <a:bodyPr/>
          <a:lstStyle/>
          <a:p>
            <a:r>
              <a:rPr lang="en-US" dirty="0"/>
              <a:t>Sources</a:t>
            </a:r>
          </a:p>
        </p:txBody>
      </p:sp>
      <p:sp>
        <p:nvSpPr>
          <p:cNvPr id="3" name="Content Placeholder 2">
            <a:extLst>
              <a:ext uri="{FF2B5EF4-FFF2-40B4-BE49-F238E27FC236}">
                <a16:creationId xmlns:a16="http://schemas.microsoft.com/office/drawing/2014/main" id="{7357B88F-333D-C14F-9359-95053D941567}"/>
              </a:ext>
            </a:extLst>
          </p:cNvPr>
          <p:cNvSpPr>
            <a:spLocks noGrp="1"/>
          </p:cNvSpPr>
          <p:nvPr>
            <p:ph idx="1"/>
          </p:nvPr>
        </p:nvSpPr>
        <p:spPr/>
        <p:txBody>
          <a:bodyPr/>
          <a:lstStyle/>
          <a:p>
            <a:r>
              <a:rPr lang="en-US" dirty="0"/>
              <a:t>Open Data DC: </a:t>
            </a:r>
            <a:r>
              <a:rPr lang="en-US" dirty="0" err="1"/>
              <a:t>Geojson</a:t>
            </a:r>
            <a:r>
              <a:rPr lang="en-US" dirty="0"/>
              <a:t> data</a:t>
            </a:r>
          </a:p>
          <a:p>
            <a:r>
              <a:rPr lang="en-US" dirty="0"/>
              <a:t>Demographic data: Greater DC public data</a:t>
            </a:r>
          </a:p>
          <a:p>
            <a:r>
              <a:rPr lang="en-US" dirty="0"/>
              <a:t>Foursquare API data: Nearby venues</a:t>
            </a:r>
          </a:p>
          <a:p>
            <a:r>
              <a:rPr lang="en-US" dirty="0" err="1"/>
              <a:t>Sklearn</a:t>
            </a:r>
            <a:r>
              <a:rPr lang="en-US" dirty="0"/>
              <a:t> documentation</a:t>
            </a:r>
          </a:p>
          <a:p>
            <a:r>
              <a:rPr lang="en-US" dirty="0"/>
              <a:t>Dependencies: See </a:t>
            </a:r>
            <a:r>
              <a:rPr lang="en-US" dirty="0" err="1"/>
              <a:t>requirements.txt</a:t>
            </a:r>
            <a:endParaRPr lang="en-US" dirty="0"/>
          </a:p>
        </p:txBody>
      </p:sp>
    </p:spTree>
    <p:extLst>
      <p:ext uri="{BB962C8B-B14F-4D97-AF65-F5344CB8AC3E}">
        <p14:creationId xmlns:p14="http://schemas.microsoft.com/office/powerpoint/2010/main" val="4009119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BFB7EE-28DA-B24D-947E-2F5C4E3C6BAC}"/>
              </a:ext>
            </a:extLst>
          </p:cNvPr>
          <p:cNvSpPr>
            <a:spLocks noGrp="1"/>
          </p:cNvSpPr>
          <p:nvPr>
            <p:ph type="title"/>
          </p:nvPr>
        </p:nvSpPr>
        <p:spPr/>
        <p:txBody>
          <a:bodyPr/>
          <a:lstStyle/>
          <a:p>
            <a:r>
              <a:rPr lang="en-US" dirty="0"/>
              <a:t>Business problem</a:t>
            </a:r>
          </a:p>
        </p:txBody>
      </p:sp>
      <p:sp>
        <p:nvSpPr>
          <p:cNvPr id="3" name="Content Placeholder 2">
            <a:extLst>
              <a:ext uri="{FF2B5EF4-FFF2-40B4-BE49-F238E27FC236}">
                <a16:creationId xmlns:a16="http://schemas.microsoft.com/office/drawing/2014/main" id="{62F84B0A-34AE-CC42-B298-E08760C40F82}"/>
              </a:ext>
            </a:extLst>
          </p:cNvPr>
          <p:cNvSpPr>
            <a:spLocks noGrp="1"/>
          </p:cNvSpPr>
          <p:nvPr>
            <p:ph idx="1"/>
          </p:nvPr>
        </p:nvSpPr>
        <p:spPr/>
        <p:txBody>
          <a:bodyPr/>
          <a:lstStyle/>
          <a:p>
            <a:r>
              <a:rPr lang="en-US" dirty="0"/>
              <a:t>It would be useful for city officials to group these clusters based on their characteristics.</a:t>
            </a:r>
          </a:p>
          <a:p>
            <a:r>
              <a:rPr lang="en-US" dirty="0"/>
              <a:t>This would allow officials to identify inequities between the clusters, and allocate resources to different parts of the city more efficiently.</a:t>
            </a:r>
          </a:p>
          <a:p>
            <a:r>
              <a:rPr lang="en-US" dirty="0"/>
              <a:t>Additionally, it would be useful for real estate developers to understand which neighborhood characteristics have the greatest effect on housing prices.</a:t>
            </a:r>
          </a:p>
        </p:txBody>
      </p:sp>
    </p:spTree>
    <p:extLst>
      <p:ext uri="{BB962C8B-B14F-4D97-AF65-F5344CB8AC3E}">
        <p14:creationId xmlns:p14="http://schemas.microsoft.com/office/powerpoint/2010/main" val="12271324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2C6B2D-05DB-0A4A-997D-1C6B5823A30B}"/>
              </a:ext>
            </a:extLst>
          </p:cNvPr>
          <p:cNvSpPr>
            <a:spLocks noGrp="1"/>
          </p:cNvSpPr>
          <p:nvPr>
            <p:ph type="title"/>
          </p:nvPr>
        </p:nvSpPr>
        <p:spPr/>
        <p:txBody>
          <a:bodyPr/>
          <a:lstStyle/>
          <a:p>
            <a:r>
              <a:rPr lang="en-US" dirty="0"/>
              <a:t>3 main goals</a:t>
            </a:r>
          </a:p>
        </p:txBody>
      </p:sp>
      <p:sp>
        <p:nvSpPr>
          <p:cNvPr id="3" name="Content Placeholder 2">
            <a:extLst>
              <a:ext uri="{FF2B5EF4-FFF2-40B4-BE49-F238E27FC236}">
                <a16:creationId xmlns:a16="http://schemas.microsoft.com/office/drawing/2014/main" id="{326967D0-99F9-004E-80D8-5C29A1CB13E9}"/>
              </a:ext>
            </a:extLst>
          </p:cNvPr>
          <p:cNvSpPr>
            <a:spLocks noGrp="1"/>
          </p:cNvSpPr>
          <p:nvPr>
            <p:ph idx="1"/>
          </p:nvPr>
        </p:nvSpPr>
        <p:spPr/>
        <p:txBody>
          <a:bodyPr/>
          <a:lstStyle/>
          <a:p>
            <a:pPr marL="514350" indent="-514350">
              <a:buFont typeface="+mj-lt"/>
              <a:buAutoNum type="arabicPeriod"/>
            </a:pPr>
            <a:r>
              <a:rPr lang="en-US" dirty="0"/>
              <a:t>To "cluster" these neighborhood clusters based on their number of restaurants, and on their crime, income, employment, population, and housing data.</a:t>
            </a:r>
          </a:p>
          <a:p>
            <a:pPr marL="514350" indent="-514350">
              <a:buFont typeface="+mj-lt"/>
              <a:buAutoNum type="arabicPeriod"/>
            </a:pPr>
            <a:r>
              <a:rPr lang="en-US" dirty="0"/>
              <a:t>To identify the features (number of restaurants, crime, income, employment, population) that are most correlated with housing prices.</a:t>
            </a:r>
          </a:p>
          <a:p>
            <a:pPr marL="514350" indent="-514350">
              <a:buFont typeface="+mj-lt"/>
              <a:buAutoNum type="arabicPeriod"/>
            </a:pPr>
            <a:r>
              <a:rPr lang="en-US" dirty="0"/>
              <a:t>To create a model, based on those features, that predicts housing prices.</a:t>
            </a:r>
          </a:p>
          <a:p>
            <a:pPr marL="514350" indent="-514350">
              <a:buFont typeface="+mj-lt"/>
              <a:buAutoNum type="arabicPeriod"/>
            </a:pPr>
            <a:endParaRPr lang="en-US" dirty="0"/>
          </a:p>
          <a:p>
            <a:endParaRPr lang="en-US" dirty="0"/>
          </a:p>
        </p:txBody>
      </p:sp>
    </p:spTree>
    <p:extLst>
      <p:ext uri="{BB962C8B-B14F-4D97-AF65-F5344CB8AC3E}">
        <p14:creationId xmlns:p14="http://schemas.microsoft.com/office/powerpoint/2010/main" val="8376883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538DDD-84EA-7140-A027-D74F5FEC3300}"/>
              </a:ext>
            </a:extLst>
          </p:cNvPr>
          <p:cNvSpPr>
            <a:spLocks noGrp="1"/>
          </p:cNvSpPr>
          <p:nvPr>
            <p:ph type="title"/>
          </p:nvPr>
        </p:nvSpPr>
        <p:spPr/>
        <p:txBody>
          <a:bodyPr/>
          <a:lstStyle/>
          <a:p>
            <a:r>
              <a:rPr lang="en-US" dirty="0"/>
              <a:t>Data</a:t>
            </a:r>
          </a:p>
        </p:txBody>
      </p:sp>
      <p:sp>
        <p:nvSpPr>
          <p:cNvPr id="3" name="Content Placeholder 2">
            <a:extLst>
              <a:ext uri="{FF2B5EF4-FFF2-40B4-BE49-F238E27FC236}">
                <a16:creationId xmlns:a16="http://schemas.microsoft.com/office/drawing/2014/main" id="{0D85D0FB-A2C6-6B47-A5E3-9910802101A8}"/>
              </a:ext>
            </a:extLst>
          </p:cNvPr>
          <p:cNvSpPr>
            <a:spLocks noGrp="1"/>
          </p:cNvSpPr>
          <p:nvPr>
            <p:ph idx="1"/>
          </p:nvPr>
        </p:nvSpPr>
        <p:spPr/>
        <p:txBody>
          <a:bodyPr>
            <a:normAutofit lnSpcReduction="10000"/>
          </a:bodyPr>
          <a:lstStyle/>
          <a:p>
            <a:r>
              <a:rPr lang="en-US" dirty="0"/>
              <a:t>To gather location data for the neighborhood clusters, I used Open Data DC.</a:t>
            </a:r>
          </a:p>
          <a:p>
            <a:pPr lvl="1"/>
            <a:r>
              <a:rPr lang="en-US" dirty="0"/>
              <a:t>The </a:t>
            </a:r>
            <a:r>
              <a:rPr lang="en-US" dirty="0" err="1"/>
              <a:t>geojson</a:t>
            </a:r>
            <a:r>
              <a:rPr lang="en-US" dirty="0"/>
              <a:t> file included the shape and area of all 39 clusters.</a:t>
            </a:r>
          </a:p>
          <a:p>
            <a:r>
              <a:rPr lang="en-US" dirty="0"/>
              <a:t>To gather demographic data for the neighborhood clusters, I used data from Urban-Greater DC.</a:t>
            </a:r>
          </a:p>
          <a:p>
            <a:pPr lvl="1"/>
            <a:r>
              <a:rPr lang="en-US" dirty="0"/>
              <a:t>The various csv files included information about crime, income, employment, population, and housing for all 39 clusters.</a:t>
            </a:r>
          </a:p>
          <a:p>
            <a:r>
              <a:rPr lang="en-US" dirty="0"/>
              <a:t>To gather nearby venue data in each of the clusters, I used the Foursquare API.</a:t>
            </a:r>
          </a:p>
          <a:p>
            <a:pPr lvl="1"/>
            <a:r>
              <a:rPr lang="en-US" dirty="0"/>
              <a:t>After I found the centroid of all the neighborhood clusters, I searched Foursquare to find restaurants within 250 meters of that point.</a:t>
            </a:r>
          </a:p>
        </p:txBody>
      </p:sp>
    </p:spTree>
    <p:extLst>
      <p:ext uri="{BB962C8B-B14F-4D97-AF65-F5344CB8AC3E}">
        <p14:creationId xmlns:p14="http://schemas.microsoft.com/office/powerpoint/2010/main" val="15623342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icture containing table&#10;&#10;Description automatically generated">
            <a:extLst>
              <a:ext uri="{FF2B5EF4-FFF2-40B4-BE49-F238E27FC236}">
                <a16:creationId xmlns:a16="http://schemas.microsoft.com/office/drawing/2014/main" id="{664BF317-C419-D546-B907-2D011E2460A1}"/>
              </a:ext>
            </a:extLst>
          </p:cNvPr>
          <p:cNvPicPr>
            <a:picLocks noGrp="1" noChangeAspect="1"/>
          </p:cNvPicPr>
          <p:nvPr>
            <p:ph idx="1"/>
          </p:nvPr>
        </p:nvPicPr>
        <p:blipFill>
          <a:blip r:embed="rId2"/>
          <a:stretch>
            <a:fillRect/>
          </a:stretch>
        </p:blipFill>
        <p:spPr>
          <a:xfrm>
            <a:off x="4818235" y="2566681"/>
            <a:ext cx="6762751" cy="1724637"/>
          </a:xfrm>
        </p:spPr>
      </p:pic>
      <p:pic>
        <p:nvPicPr>
          <p:cNvPr id="7" name="Picture 6">
            <a:extLst>
              <a:ext uri="{FF2B5EF4-FFF2-40B4-BE49-F238E27FC236}">
                <a16:creationId xmlns:a16="http://schemas.microsoft.com/office/drawing/2014/main" id="{EE5F9EA1-CDEA-A447-874B-3A452591CCD1}"/>
              </a:ext>
            </a:extLst>
          </p:cNvPr>
          <p:cNvPicPr>
            <a:picLocks noChangeAspect="1"/>
          </p:cNvPicPr>
          <p:nvPr/>
        </p:nvPicPr>
        <p:blipFill>
          <a:blip r:embed="rId3"/>
          <a:stretch>
            <a:fillRect/>
          </a:stretch>
        </p:blipFill>
        <p:spPr>
          <a:xfrm>
            <a:off x="4863740" y="4441148"/>
            <a:ext cx="6717246" cy="2214328"/>
          </a:xfrm>
          <a:prstGeom prst="rect">
            <a:avLst/>
          </a:prstGeom>
        </p:spPr>
      </p:pic>
      <p:sp>
        <p:nvSpPr>
          <p:cNvPr id="12" name="TextBox 11">
            <a:extLst>
              <a:ext uri="{FF2B5EF4-FFF2-40B4-BE49-F238E27FC236}">
                <a16:creationId xmlns:a16="http://schemas.microsoft.com/office/drawing/2014/main" id="{663AC7D6-2FD6-D140-9326-3F65E81D6789}"/>
              </a:ext>
            </a:extLst>
          </p:cNvPr>
          <p:cNvSpPr txBox="1"/>
          <p:nvPr/>
        </p:nvSpPr>
        <p:spPr>
          <a:xfrm>
            <a:off x="1957388" y="985837"/>
            <a:ext cx="2500312" cy="369332"/>
          </a:xfrm>
          <a:prstGeom prst="rect">
            <a:avLst/>
          </a:prstGeom>
          <a:noFill/>
        </p:spPr>
        <p:txBody>
          <a:bodyPr wrap="square" rtlCol="0">
            <a:spAutoFit/>
          </a:bodyPr>
          <a:lstStyle/>
          <a:p>
            <a:r>
              <a:rPr lang="en-US" dirty="0"/>
              <a:t>Geography:</a:t>
            </a:r>
          </a:p>
        </p:txBody>
      </p:sp>
      <p:sp>
        <p:nvSpPr>
          <p:cNvPr id="13" name="TextBox 12">
            <a:extLst>
              <a:ext uri="{FF2B5EF4-FFF2-40B4-BE49-F238E27FC236}">
                <a16:creationId xmlns:a16="http://schemas.microsoft.com/office/drawing/2014/main" id="{16325172-7437-DE43-B021-306989C176C9}"/>
              </a:ext>
            </a:extLst>
          </p:cNvPr>
          <p:cNvSpPr txBox="1"/>
          <p:nvPr/>
        </p:nvSpPr>
        <p:spPr>
          <a:xfrm>
            <a:off x="1957388" y="3101458"/>
            <a:ext cx="1228725" cy="369332"/>
          </a:xfrm>
          <a:prstGeom prst="rect">
            <a:avLst/>
          </a:prstGeom>
          <a:noFill/>
        </p:spPr>
        <p:txBody>
          <a:bodyPr wrap="square" rtlCol="0">
            <a:spAutoFit/>
          </a:bodyPr>
          <a:lstStyle/>
          <a:p>
            <a:r>
              <a:rPr lang="en-US" dirty="0"/>
              <a:t>Crime:</a:t>
            </a:r>
          </a:p>
        </p:txBody>
      </p:sp>
      <p:sp>
        <p:nvSpPr>
          <p:cNvPr id="14" name="TextBox 13">
            <a:extLst>
              <a:ext uri="{FF2B5EF4-FFF2-40B4-BE49-F238E27FC236}">
                <a16:creationId xmlns:a16="http://schemas.microsoft.com/office/drawing/2014/main" id="{DE3F1EA3-097A-2141-B15A-7626166D6134}"/>
              </a:ext>
            </a:extLst>
          </p:cNvPr>
          <p:cNvSpPr txBox="1"/>
          <p:nvPr/>
        </p:nvSpPr>
        <p:spPr>
          <a:xfrm>
            <a:off x="1957388" y="5548312"/>
            <a:ext cx="1228725" cy="369332"/>
          </a:xfrm>
          <a:prstGeom prst="rect">
            <a:avLst/>
          </a:prstGeom>
          <a:noFill/>
        </p:spPr>
        <p:txBody>
          <a:bodyPr wrap="square" rtlCol="0">
            <a:spAutoFit/>
          </a:bodyPr>
          <a:lstStyle/>
          <a:p>
            <a:r>
              <a:rPr lang="en-US" dirty="0"/>
              <a:t>Income:</a:t>
            </a:r>
          </a:p>
        </p:txBody>
      </p:sp>
      <p:pic>
        <p:nvPicPr>
          <p:cNvPr id="15" name="Picture 14" descr="Graphical user interface, application&#10;&#10;Description automatically generated">
            <a:extLst>
              <a:ext uri="{FF2B5EF4-FFF2-40B4-BE49-F238E27FC236}">
                <a16:creationId xmlns:a16="http://schemas.microsoft.com/office/drawing/2014/main" id="{127170A4-80BB-F743-A2EB-486E48EEEA68}"/>
              </a:ext>
            </a:extLst>
          </p:cNvPr>
          <p:cNvPicPr>
            <a:picLocks noChangeAspect="1"/>
          </p:cNvPicPr>
          <p:nvPr/>
        </p:nvPicPr>
        <p:blipFill>
          <a:blip r:embed="rId4"/>
          <a:stretch>
            <a:fillRect/>
          </a:stretch>
        </p:blipFill>
        <p:spPr>
          <a:xfrm>
            <a:off x="4863740" y="344245"/>
            <a:ext cx="6264619" cy="2021848"/>
          </a:xfrm>
          <a:prstGeom prst="rect">
            <a:avLst/>
          </a:prstGeom>
        </p:spPr>
      </p:pic>
    </p:spTree>
    <p:extLst>
      <p:ext uri="{BB962C8B-B14F-4D97-AF65-F5344CB8AC3E}">
        <p14:creationId xmlns:p14="http://schemas.microsoft.com/office/powerpoint/2010/main" val="3986884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Table&#10;&#10;Description automatically generated">
            <a:extLst>
              <a:ext uri="{FF2B5EF4-FFF2-40B4-BE49-F238E27FC236}">
                <a16:creationId xmlns:a16="http://schemas.microsoft.com/office/drawing/2014/main" id="{AF7A8342-3B8C-834C-A181-B09F23C4C4B6}"/>
              </a:ext>
            </a:extLst>
          </p:cNvPr>
          <p:cNvPicPr>
            <a:picLocks noChangeAspect="1"/>
          </p:cNvPicPr>
          <p:nvPr/>
        </p:nvPicPr>
        <p:blipFill>
          <a:blip r:embed="rId2"/>
          <a:stretch>
            <a:fillRect/>
          </a:stretch>
        </p:blipFill>
        <p:spPr>
          <a:xfrm>
            <a:off x="5009928" y="215837"/>
            <a:ext cx="6469935" cy="2075504"/>
          </a:xfrm>
          <a:prstGeom prst="rect">
            <a:avLst/>
          </a:prstGeom>
        </p:spPr>
      </p:pic>
      <p:pic>
        <p:nvPicPr>
          <p:cNvPr id="7" name="Picture 6" descr="Graphical user interface, application&#10;&#10;Description automatically generated">
            <a:extLst>
              <a:ext uri="{FF2B5EF4-FFF2-40B4-BE49-F238E27FC236}">
                <a16:creationId xmlns:a16="http://schemas.microsoft.com/office/drawing/2014/main" id="{354CB114-EBBA-A746-A841-7473420B00BC}"/>
              </a:ext>
            </a:extLst>
          </p:cNvPr>
          <p:cNvPicPr>
            <a:picLocks noChangeAspect="1"/>
          </p:cNvPicPr>
          <p:nvPr/>
        </p:nvPicPr>
        <p:blipFill>
          <a:blip r:embed="rId3"/>
          <a:stretch>
            <a:fillRect/>
          </a:stretch>
        </p:blipFill>
        <p:spPr>
          <a:xfrm>
            <a:off x="5221709" y="2439012"/>
            <a:ext cx="6258154" cy="2233278"/>
          </a:xfrm>
          <a:prstGeom prst="rect">
            <a:avLst/>
          </a:prstGeom>
        </p:spPr>
      </p:pic>
      <p:pic>
        <p:nvPicPr>
          <p:cNvPr id="9" name="Picture 8" descr="Table&#10;&#10;Description automatically generated">
            <a:extLst>
              <a:ext uri="{FF2B5EF4-FFF2-40B4-BE49-F238E27FC236}">
                <a16:creationId xmlns:a16="http://schemas.microsoft.com/office/drawing/2014/main" id="{340A15AD-DE79-E04A-B547-7AFA1F8AD579}"/>
              </a:ext>
            </a:extLst>
          </p:cNvPr>
          <p:cNvPicPr>
            <a:picLocks noChangeAspect="1"/>
          </p:cNvPicPr>
          <p:nvPr/>
        </p:nvPicPr>
        <p:blipFill>
          <a:blip r:embed="rId4"/>
          <a:stretch>
            <a:fillRect/>
          </a:stretch>
        </p:blipFill>
        <p:spPr>
          <a:xfrm>
            <a:off x="5431430" y="4672290"/>
            <a:ext cx="5838712" cy="2113614"/>
          </a:xfrm>
          <a:prstGeom prst="rect">
            <a:avLst/>
          </a:prstGeom>
        </p:spPr>
      </p:pic>
      <p:sp>
        <p:nvSpPr>
          <p:cNvPr id="10" name="TextBox 9">
            <a:extLst>
              <a:ext uri="{FF2B5EF4-FFF2-40B4-BE49-F238E27FC236}">
                <a16:creationId xmlns:a16="http://schemas.microsoft.com/office/drawing/2014/main" id="{789C421F-88E8-5F47-8826-C0208EB7CE1B}"/>
              </a:ext>
            </a:extLst>
          </p:cNvPr>
          <p:cNvSpPr txBox="1"/>
          <p:nvPr/>
        </p:nvSpPr>
        <p:spPr>
          <a:xfrm>
            <a:off x="1957388" y="985837"/>
            <a:ext cx="2500312" cy="369332"/>
          </a:xfrm>
          <a:prstGeom prst="rect">
            <a:avLst/>
          </a:prstGeom>
          <a:noFill/>
        </p:spPr>
        <p:txBody>
          <a:bodyPr wrap="square" rtlCol="0">
            <a:spAutoFit/>
          </a:bodyPr>
          <a:lstStyle/>
          <a:p>
            <a:r>
              <a:rPr lang="en-US" dirty="0"/>
              <a:t>Employment:</a:t>
            </a:r>
          </a:p>
        </p:txBody>
      </p:sp>
      <p:sp>
        <p:nvSpPr>
          <p:cNvPr id="11" name="TextBox 10">
            <a:extLst>
              <a:ext uri="{FF2B5EF4-FFF2-40B4-BE49-F238E27FC236}">
                <a16:creationId xmlns:a16="http://schemas.microsoft.com/office/drawing/2014/main" id="{EC0EEB8A-3C5C-B64F-B016-98B772EBCB83}"/>
              </a:ext>
            </a:extLst>
          </p:cNvPr>
          <p:cNvSpPr txBox="1"/>
          <p:nvPr/>
        </p:nvSpPr>
        <p:spPr>
          <a:xfrm>
            <a:off x="1957388" y="3266973"/>
            <a:ext cx="2500312" cy="369332"/>
          </a:xfrm>
          <a:prstGeom prst="rect">
            <a:avLst/>
          </a:prstGeom>
          <a:noFill/>
        </p:spPr>
        <p:txBody>
          <a:bodyPr wrap="square" rtlCol="0">
            <a:spAutoFit/>
          </a:bodyPr>
          <a:lstStyle/>
          <a:p>
            <a:r>
              <a:rPr lang="en-US" dirty="0"/>
              <a:t>Population:</a:t>
            </a:r>
          </a:p>
        </p:txBody>
      </p:sp>
      <p:sp>
        <p:nvSpPr>
          <p:cNvPr id="12" name="TextBox 11">
            <a:extLst>
              <a:ext uri="{FF2B5EF4-FFF2-40B4-BE49-F238E27FC236}">
                <a16:creationId xmlns:a16="http://schemas.microsoft.com/office/drawing/2014/main" id="{7E353D07-6C34-BC49-B0C6-382DF831EEC7}"/>
              </a:ext>
            </a:extLst>
          </p:cNvPr>
          <p:cNvSpPr txBox="1"/>
          <p:nvPr/>
        </p:nvSpPr>
        <p:spPr>
          <a:xfrm>
            <a:off x="1957388" y="5502831"/>
            <a:ext cx="2500312" cy="369332"/>
          </a:xfrm>
          <a:prstGeom prst="rect">
            <a:avLst/>
          </a:prstGeom>
          <a:noFill/>
        </p:spPr>
        <p:txBody>
          <a:bodyPr wrap="square" rtlCol="0">
            <a:spAutoFit/>
          </a:bodyPr>
          <a:lstStyle/>
          <a:p>
            <a:r>
              <a:rPr lang="en-US" dirty="0"/>
              <a:t>Housing:</a:t>
            </a:r>
          </a:p>
        </p:txBody>
      </p:sp>
    </p:spTree>
    <p:extLst>
      <p:ext uri="{BB962C8B-B14F-4D97-AF65-F5344CB8AC3E}">
        <p14:creationId xmlns:p14="http://schemas.microsoft.com/office/powerpoint/2010/main" val="7526300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D7871B-5167-764B-ADD1-700A9E72F189}"/>
              </a:ext>
            </a:extLst>
          </p:cNvPr>
          <p:cNvSpPr>
            <a:spLocks noGrp="1"/>
          </p:cNvSpPr>
          <p:nvPr>
            <p:ph type="title"/>
          </p:nvPr>
        </p:nvSpPr>
        <p:spPr>
          <a:xfrm>
            <a:off x="838200" y="2766218"/>
            <a:ext cx="10515600" cy="1325563"/>
          </a:xfrm>
        </p:spPr>
        <p:txBody>
          <a:bodyPr>
            <a:noAutofit/>
          </a:bodyPr>
          <a:lstStyle/>
          <a:p>
            <a:pPr algn="ctr"/>
            <a:r>
              <a:rPr lang="en-US" sz="9600" b="1" dirty="0"/>
              <a:t>Goal 1: ”Cluster” DC Neighborhood clusters</a:t>
            </a:r>
          </a:p>
        </p:txBody>
      </p:sp>
    </p:spTree>
    <p:extLst>
      <p:ext uri="{BB962C8B-B14F-4D97-AF65-F5344CB8AC3E}">
        <p14:creationId xmlns:p14="http://schemas.microsoft.com/office/powerpoint/2010/main" val="27220701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CAC50-65D6-5545-8E8D-DDCE87AE789B}"/>
              </a:ext>
            </a:extLst>
          </p:cNvPr>
          <p:cNvSpPr>
            <a:spLocks noGrp="1"/>
          </p:cNvSpPr>
          <p:nvPr>
            <p:ph type="title"/>
          </p:nvPr>
        </p:nvSpPr>
        <p:spPr/>
        <p:txBody>
          <a:bodyPr/>
          <a:lstStyle/>
          <a:p>
            <a:r>
              <a:rPr lang="en-US" dirty="0"/>
              <a:t>Methodology</a:t>
            </a:r>
          </a:p>
        </p:txBody>
      </p:sp>
      <p:sp>
        <p:nvSpPr>
          <p:cNvPr id="3" name="Content Placeholder 2">
            <a:extLst>
              <a:ext uri="{FF2B5EF4-FFF2-40B4-BE49-F238E27FC236}">
                <a16:creationId xmlns:a16="http://schemas.microsoft.com/office/drawing/2014/main" id="{89B8B865-55A6-D840-88FE-55A06B6C337F}"/>
              </a:ext>
            </a:extLst>
          </p:cNvPr>
          <p:cNvSpPr>
            <a:spLocks noGrp="1"/>
          </p:cNvSpPr>
          <p:nvPr>
            <p:ph idx="1"/>
          </p:nvPr>
        </p:nvSpPr>
        <p:spPr>
          <a:xfrm>
            <a:off x="838200" y="1825625"/>
            <a:ext cx="4006174" cy="4351338"/>
          </a:xfrm>
        </p:spPr>
        <p:txBody>
          <a:bodyPr/>
          <a:lstStyle/>
          <a:p>
            <a:r>
              <a:rPr lang="en-US" dirty="0"/>
              <a:t>Found the centroid of all the neighborhood clusters, then searched Foursquare to find restaurants within 250 meters of that point. Below is a map showing the restaurants in each cluster.</a:t>
            </a:r>
          </a:p>
          <a:p>
            <a:endParaRPr lang="en-US" dirty="0"/>
          </a:p>
        </p:txBody>
      </p:sp>
      <p:pic>
        <p:nvPicPr>
          <p:cNvPr id="4" name="Picture 3" descr="Map&#10;&#10;Description automatically generated">
            <a:extLst>
              <a:ext uri="{FF2B5EF4-FFF2-40B4-BE49-F238E27FC236}">
                <a16:creationId xmlns:a16="http://schemas.microsoft.com/office/drawing/2014/main" id="{4602F3DE-6D8A-D740-9A7C-53AF2E1905DC}"/>
              </a:ext>
            </a:extLst>
          </p:cNvPr>
          <p:cNvPicPr>
            <a:picLocks noChangeAspect="1"/>
          </p:cNvPicPr>
          <p:nvPr/>
        </p:nvPicPr>
        <p:blipFill>
          <a:blip r:embed="rId2"/>
          <a:stretch>
            <a:fillRect/>
          </a:stretch>
        </p:blipFill>
        <p:spPr>
          <a:xfrm>
            <a:off x="5120127" y="224051"/>
            <a:ext cx="6903260" cy="6268824"/>
          </a:xfrm>
          <a:prstGeom prst="rect">
            <a:avLst/>
          </a:prstGeom>
        </p:spPr>
      </p:pic>
    </p:spTree>
    <p:extLst>
      <p:ext uri="{BB962C8B-B14F-4D97-AF65-F5344CB8AC3E}">
        <p14:creationId xmlns:p14="http://schemas.microsoft.com/office/powerpoint/2010/main" val="91554088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39</TotalTime>
  <Words>1399</Words>
  <Application>Microsoft Macintosh PowerPoint</Application>
  <PresentationFormat>Widescreen</PresentationFormat>
  <Paragraphs>79</Paragraphs>
  <Slides>27</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27</vt:i4>
      </vt:variant>
    </vt:vector>
  </HeadingPairs>
  <TitlesOfParts>
    <vt:vector size="31" baseType="lpstr">
      <vt:lpstr>Arial</vt:lpstr>
      <vt:lpstr>Calibri</vt:lpstr>
      <vt:lpstr>Calibri Light</vt:lpstr>
      <vt:lpstr>Office Theme</vt:lpstr>
      <vt:lpstr>Capstone Project: Comparing Neighborhoods in Washington, DC</vt:lpstr>
      <vt:lpstr>Introduction</vt:lpstr>
      <vt:lpstr>Business problem</vt:lpstr>
      <vt:lpstr>3 main goals</vt:lpstr>
      <vt:lpstr>Data</vt:lpstr>
      <vt:lpstr>PowerPoint Presentation</vt:lpstr>
      <vt:lpstr>PowerPoint Presentation</vt:lpstr>
      <vt:lpstr>Goal 1: ”Cluster” DC Neighborhood clusters</vt:lpstr>
      <vt:lpstr>Methodology</vt:lpstr>
      <vt:lpstr>Methodology</vt:lpstr>
      <vt:lpstr>Cluster map</vt:lpstr>
      <vt:lpstr>Examining clusters</vt:lpstr>
      <vt:lpstr>Discussion</vt:lpstr>
      <vt:lpstr>Goal 2: Find which features are most correlated with housing prices</vt:lpstr>
      <vt:lpstr>Methodology</vt:lpstr>
      <vt:lpstr>Examine distribution of features &amp; labels</vt:lpstr>
      <vt:lpstr>Examine distribution of features &amp; labels</vt:lpstr>
      <vt:lpstr>Correlation Matrix</vt:lpstr>
      <vt:lpstr>Correlated with housing price</vt:lpstr>
      <vt:lpstr>Discussion</vt:lpstr>
      <vt:lpstr>Goal 3: Create model to predict housing prices</vt:lpstr>
      <vt:lpstr>Methodology</vt:lpstr>
      <vt:lpstr>Results</vt:lpstr>
      <vt:lpstr>Discussion</vt:lpstr>
      <vt:lpstr>Conclusion</vt:lpstr>
      <vt:lpstr>3 main findings</vt:lpstr>
      <vt:lpstr>Sources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Capstone Project: Comparing Neighborhoods in Washington, DC </dc:title>
  <dc:creator>Hay, Alexander (NIH/NIMH) [F]</dc:creator>
  <cp:lastModifiedBy>Hay, Alexander (NIH/NIMH) [F]</cp:lastModifiedBy>
  <cp:revision>4</cp:revision>
  <dcterms:created xsi:type="dcterms:W3CDTF">2020-10-29T13:34:29Z</dcterms:created>
  <dcterms:modified xsi:type="dcterms:W3CDTF">2020-10-29T14:14:05Z</dcterms:modified>
</cp:coreProperties>
</file>